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5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7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5" autoAdjust="0"/>
  </p:normalViewPr>
  <p:slideViewPr>
    <p:cSldViewPr>
      <p:cViewPr>
        <p:scale>
          <a:sx n="100" d="100"/>
          <a:sy n="100" d="100"/>
        </p:scale>
        <p:origin x="-14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21D6-85AF-40EC-B616-F136D84010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有什么？ 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期刊资源被加工为“文本版”和“原貌版”，同时满足多文字阅读与多图片阅读的不同阅读需求。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点击顶部导航栏的按钮即可进入。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如何使用？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如何选刊？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检索功能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刊物详情页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在刊物详情页面点击“文本阅读”按钮或目录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文章标题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进入文本阅读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收藏文章需先登录。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简繁转换：顶部导航栏。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在刊物详情页面点击原貌预览的其中一页或“原貌阅读”按钮即可进入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放大镜按钮进入放大阅读界面。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所收藏的文章均在“我的阅览室”呈现，点击顶部导航栏的按钮即可进入。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89F1-0094-4682-BB68-14AB26D73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E7E2-F907-437D-83DD-535AE62F58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B50D-40B4-432D-9CFD-3E91797CD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1"/>
          <p:cNvSpPr>
            <a:spLocks noChangeArrowheads="1"/>
          </p:cNvSpPr>
          <p:nvPr/>
        </p:nvSpPr>
        <p:spPr bwMode="auto">
          <a:xfrm>
            <a:off x="5299671" y="960187"/>
            <a:ext cx="3016745" cy="301674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-30724" y="1564750"/>
            <a:ext cx="9164563" cy="2014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" name="文本框 8"/>
          <p:cNvSpPr>
            <a:spLocks noChangeArrowheads="1"/>
          </p:cNvSpPr>
          <p:nvPr/>
        </p:nvSpPr>
        <p:spPr bwMode="auto">
          <a:xfrm>
            <a:off x="1100222" y="2004278"/>
            <a:ext cx="383181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rPr>
              <a:t>龙源电子期刊阅览室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风雅宋简体" pitchFamily="2" charset="-122"/>
            </a:endParaRPr>
          </a:p>
        </p:txBody>
      </p:sp>
      <p:pic>
        <p:nvPicPr>
          <p:cNvPr id="2050" name="Picture 2" descr="C:\Users\Administrator\Desktop\录\录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13" y="1087929"/>
            <a:ext cx="2761260" cy="2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880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bldLvl="0" animBg="1"/>
      <p:bldP spid="18" grpId="1"/>
      <p:bldP spid="1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323528" y="167972"/>
              <a:ext cx="1485022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我的阅览室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905223" y="260350"/>
              <a:ext cx="290513" cy="234950"/>
              <a:chOff x="512308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512308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681778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03" y="833308"/>
            <a:ext cx="5377244" cy="342792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5" name="直接连接符 24"/>
          <p:cNvCxnSpPr/>
          <p:nvPr/>
        </p:nvCxnSpPr>
        <p:spPr>
          <a:xfrm>
            <a:off x="467544" y="560388"/>
            <a:ext cx="0" cy="43688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841681" y="2643758"/>
            <a:ext cx="196808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分类新建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文章分类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批量删除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17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/>
          <p:nvPr/>
        </p:nvPicPr>
        <p:blipFill>
          <a:blip r:embed="rId1"/>
          <a:stretch>
            <a:fillRect/>
          </a:stretch>
        </p:blipFill>
        <p:spPr>
          <a:xfrm>
            <a:off x="4140000" y="18000"/>
            <a:ext cx="4286250" cy="304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20" name="图片 19"/>
          <p:cNvPicPr/>
          <p:nvPr/>
        </p:nvPicPr>
        <p:blipFill rotWithShape="1">
          <a:blip r:embed="rId2"/>
          <a:srcRect b="12230"/>
          <a:stretch>
            <a:fillRect/>
          </a:stretch>
        </p:blipFill>
        <p:spPr>
          <a:xfrm>
            <a:off x="4140000" y="2597249"/>
            <a:ext cx="4286250" cy="243279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algn="tl" rotWithShape="0">
              <a:srgbClr val="000000">
                <a:alpha val="5000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173038"/>
              <a:ext cx="3052764" cy="387350"/>
              <a:chOff x="0" y="173038"/>
              <a:chExt cx="3052764" cy="387350"/>
            </a:xfrm>
          </p:grpSpPr>
          <p:grpSp>
            <p:nvGrpSpPr>
              <p:cNvPr id="8" name="组合 6"/>
              <p:cNvGrpSpPr/>
              <p:nvPr/>
            </p:nvGrpSpPr>
            <p:grpSpPr bwMode="auto">
              <a:xfrm>
                <a:off x="0" y="173038"/>
                <a:ext cx="3052764" cy="387350"/>
                <a:chOff x="0" y="-1"/>
                <a:chExt cx="3304862" cy="571169"/>
              </a:xfrm>
            </p:grpSpPr>
            <p:sp>
              <p:nvSpPr>
                <p:cNvPr id="9" name="矩形 7"/>
                <p:cNvSpPr>
                  <a:spLocks noChangeArrowheads="1"/>
                </p:cNvSpPr>
                <p:nvPr/>
              </p:nvSpPr>
              <p:spPr bwMode="auto">
                <a:xfrm>
                  <a:off x="0" y="-1"/>
                  <a:ext cx="2653048" cy="57116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矩形 8"/>
                <p:cNvSpPr>
                  <a:spLocks noChangeArrowheads="1"/>
                </p:cNvSpPr>
                <p:nvPr/>
              </p:nvSpPr>
              <p:spPr bwMode="auto">
                <a:xfrm>
                  <a:off x="3126499" y="1816"/>
                  <a:ext cx="178363" cy="56935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矩形 9"/>
                <p:cNvSpPr>
                  <a:spLocks noChangeArrowheads="1"/>
                </p:cNvSpPr>
                <p:nvPr/>
              </p:nvSpPr>
              <p:spPr bwMode="auto">
                <a:xfrm>
                  <a:off x="2730525" y="1816"/>
                  <a:ext cx="296010" cy="56935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 bwMode="auto">
              <a:xfrm>
                <a:off x="1905223" y="260350"/>
                <a:ext cx="290513" cy="234950"/>
                <a:chOff x="512308" y="0"/>
                <a:chExt cx="387184" cy="314612"/>
              </a:xfrm>
            </p:grpSpPr>
            <p:sp>
              <p:nvSpPr>
                <p:cNvPr id="14" name="燕尾形 15"/>
                <p:cNvSpPr>
                  <a:spLocks noChangeArrowheads="1"/>
                </p:cNvSpPr>
                <p:nvPr/>
              </p:nvSpPr>
              <p:spPr bwMode="auto">
                <a:xfrm>
                  <a:off x="512308" y="0"/>
                  <a:ext cx="217714" cy="31461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  <p:sp>
              <p:nvSpPr>
                <p:cNvPr id="15" name="燕尾形 17"/>
                <p:cNvSpPr>
                  <a:spLocks noChangeArrowheads="1"/>
                </p:cNvSpPr>
                <p:nvPr/>
              </p:nvSpPr>
              <p:spPr bwMode="auto">
                <a:xfrm>
                  <a:off x="681778" y="0"/>
                  <a:ext cx="217714" cy="31461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</p:grpSp>
        </p:grpSp>
        <p:sp>
          <p:nvSpPr>
            <p:cNvPr id="17" name="文本框 14"/>
            <p:cNvSpPr>
              <a:spLocks noChangeArrowheads="1"/>
            </p:cNvSpPr>
            <p:nvPr/>
          </p:nvSpPr>
          <p:spPr bwMode="auto">
            <a:xfrm>
              <a:off x="402771" y="167972"/>
              <a:ext cx="121571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个人中心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539552" y="560388"/>
            <a:ext cx="0" cy="43688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091748" y="1913781"/>
            <a:ext cx="19680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账号设置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上传头像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密码修改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码激活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查看有效期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23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4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940511" y="1317898"/>
            <a:ext cx="5262979" cy="1479394"/>
            <a:chOff x="1939245" y="1635646"/>
            <a:chExt cx="5265515" cy="1480367"/>
          </a:xfrm>
        </p:grpSpPr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2863019" y="1635646"/>
              <a:ext cx="3417966" cy="646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为知识创造价值</a:t>
              </a:r>
              <a:endParaRPr lang="zh-CN" altLang="en-US" sz="3600" b="1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939245" y="2469257"/>
              <a:ext cx="5265515" cy="6467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为知识的创造者创造财富</a:t>
              </a:r>
              <a:endParaRPr lang="zh-CN" altLang="en-US" sz="3600" b="1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721894" y="1111293"/>
            <a:ext cx="1700212" cy="17018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44900" y="1035093"/>
            <a:ext cx="1854200" cy="1854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912" y="1220655"/>
            <a:ext cx="1442177" cy="148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887399"/>
            <a:ext cx="3384376" cy="8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167973"/>
            <a:ext cx="3052764" cy="392415"/>
            <a:chOff x="0" y="167973"/>
            <a:chExt cx="3052764" cy="392415"/>
          </a:xfrm>
        </p:grpSpPr>
        <p:grpSp>
          <p:nvGrpSpPr>
            <p:cNvPr id="4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5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文本框 14"/>
            <p:cNvSpPr>
              <a:spLocks noChangeArrowheads="1"/>
            </p:cNvSpPr>
            <p:nvPr/>
          </p:nvSpPr>
          <p:spPr bwMode="auto">
            <a:xfrm>
              <a:off x="539552" y="167973"/>
              <a:ext cx="75405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资源</a:t>
              </a:r>
              <a:endParaRPr lang="zh-CN" altLang="en-US" sz="21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 bwMode="auto">
            <a:xfrm>
              <a:off x="1520825" y="260350"/>
              <a:ext cx="290513" cy="234950"/>
              <a:chOff x="0" y="0"/>
              <a:chExt cx="387184" cy="314612"/>
            </a:xfrm>
          </p:grpSpPr>
          <p:sp>
            <p:nvSpPr>
              <p:cNvPr id="10" name="燕尾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1" name="燕尾形 17"/>
              <p:cNvSpPr>
                <a:spLocks noChangeArrowheads="1"/>
              </p:cNvSpPr>
              <p:nvPr/>
            </p:nvSpPr>
            <p:spPr bwMode="auto">
              <a:xfrm>
                <a:off x="16947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62758" y="4011910"/>
            <a:ext cx="3134715" cy="628650"/>
            <a:chOff x="262758" y="4011910"/>
            <a:chExt cx="3134715" cy="628650"/>
          </a:xfrm>
        </p:grpSpPr>
        <p:sp>
          <p:nvSpPr>
            <p:cNvPr id="15" name="任意多边形 11"/>
            <p:cNvSpPr>
              <a:spLocks noChangeArrowheads="1"/>
            </p:cNvSpPr>
            <p:nvPr/>
          </p:nvSpPr>
          <p:spPr bwMode="auto">
            <a:xfrm>
              <a:off x="664395" y="4164310"/>
              <a:ext cx="2733078" cy="365125"/>
            </a:xfrm>
            <a:custGeom>
              <a:avLst/>
              <a:gdLst>
                <a:gd name="T0" fmla="*/ 0 w 4165600"/>
                <a:gd name="T1" fmla="*/ 0 h 484505"/>
                <a:gd name="T2" fmla="*/ 3179985 w 4165600"/>
                <a:gd name="T3" fmla="*/ 0 h 484505"/>
                <a:gd name="T4" fmla="*/ 3418285 w 4165600"/>
                <a:gd name="T5" fmla="*/ 364186 h 484505"/>
                <a:gd name="T6" fmla="*/ 3418285 w 4165600"/>
                <a:gd name="T7" fmla="*/ 364331 h 484505"/>
                <a:gd name="T8" fmla="*/ 0 w 4165600"/>
                <a:gd name="T9" fmla="*/ 364331 h 484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5600"/>
                <a:gd name="T16" fmla="*/ 0 h 484505"/>
                <a:gd name="T17" fmla="*/ 4165600 w 4165600"/>
                <a:gd name="T18" fmla="*/ 484505 h 484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5600" h="484505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余种顶级</a:t>
              </a:r>
              <a:r>
                <a:rPr lang="zh-CN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期刊杂志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等腰三角形 6"/>
            <p:cNvSpPr>
              <a:spLocks noChangeArrowheads="1"/>
            </p:cNvSpPr>
            <p:nvPr/>
          </p:nvSpPr>
          <p:spPr bwMode="auto">
            <a:xfrm flipV="1">
              <a:off x="262758" y="4011910"/>
              <a:ext cx="742950" cy="6286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</a:endParaRPr>
            </a:p>
          </p:txBody>
        </p:sp>
        <p:sp>
          <p:nvSpPr>
            <p:cNvPr id="17" name="文本框 12"/>
            <p:cNvSpPr>
              <a:spLocks noChangeArrowheads="1"/>
            </p:cNvSpPr>
            <p:nvPr/>
          </p:nvSpPr>
          <p:spPr bwMode="auto">
            <a:xfrm>
              <a:off x="478658" y="4053185"/>
              <a:ext cx="274637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方正风雅宋简体" pitchFamily="2" charset="-122"/>
                  <a:ea typeface="方正风雅宋简体" pitchFamily="2" charset="-122"/>
                  <a:sym typeface="方正风雅宋简体" pitchFamily="2" charset="-122"/>
                </a:rPr>
                <a:t>1</a:t>
              </a:r>
              <a:endParaRPr lang="zh-CN" altLang="en-US" sz="2100" b="1" dirty="0">
                <a:solidFill>
                  <a:schemeClr val="bg1"/>
                </a:solidFill>
                <a:latin typeface="方正风雅宋简体" pitchFamily="2" charset="-122"/>
                <a:ea typeface="方正风雅宋简体" pitchFamily="2" charset="-122"/>
                <a:sym typeface="方正风雅宋简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92686" y="4011910"/>
            <a:ext cx="2901133" cy="628650"/>
            <a:chOff x="3192686" y="4011910"/>
            <a:chExt cx="2901133" cy="628650"/>
          </a:xfrm>
        </p:grpSpPr>
        <p:sp>
          <p:nvSpPr>
            <p:cNvPr id="19" name="任意多边形 20"/>
            <p:cNvSpPr>
              <a:spLocks noChangeArrowheads="1"/>
            </p:cNvSpPr>
            <p:nvPr/>
          </p:nvSpPr>
          <p:spPr bwMode="auto">
            <a:xfrm>
              <a:off x="3595913" y="4164310"/>
              <a:ext cx="2497906" cy="365125"/>
            </a:xfrm>
            <a:custGeom>
              <a:avLst/>
              <a:gdLst>
                <a:gd name="T0" fmla="*/ 0 w 4165600"/>
                <a:gd name="T1" fmla="*/ 0 h 484505"/>
                <a:gd name="T2" fmla="*/ 3179985 w 4165600"/>
                <a:gd name="T3" fmla="*/ 0 h 484505"/>
                <a:gd name="T4" fmla="*/ 3418285 w 4165600"/>
                <a:gd name="T5" fmla="*/ 364186 h 484505"/>
                <a:gd name="T6" fmla="*/ 3418285 w 4165600"/>
                <a:gd name="T7" fmla="*/ 364331 h 484505"/>
                <a:gd name="T8" fmla="*/ 0 w 4165600"/>
                <a:gd name="T9" fmla="*/ 364331 h 484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5600"/>
                <a:gd name="T16" fmla="*/ 0 h 484505"/>
                <a:gd name="T17" fmla="*/ 4165600 w 4165600"/>
                <a:gd name="T18" fmla="*/ 484505 h 484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5600" h="484505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与纸</a:t>
              </a:r>
              <a:r>
                <a:rPr lang="zh-CN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质刊物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同步更新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21"/>
            <p:cNvSpPr>
              <a:spLocks noChangeArrowheads="1"/>
            </p:cNvSpPr>
            <p:nvPr/>
          </p:nvSpPr>
          <p:spPr bwMode="auto">
            <a:xfrm flipV="1">
              <a:off x="3192686" y="4011910"/>
              <a:ext cx="744537" cy="6286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" name="文本框 22"/>
            <p:cNvSpPr>
              <a:spLocks noChangeArrowheads="1"/>
            </p:cNvSpPr>
            <p:nvPr/>
          </p:nvSpPr>
          <p:spPr bwMode="auto">
            <a:xfrm>
              <a:off x="3397473" y="4064298"/>
              <a:ext cx="274638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  <a:latin typeface="方正风雅宋简体" pitchFamily="2" charset="-122"/>
                  <a:ea typeface="方正风雅宋简体" pitchFamily="2" charset="-122"/>
                  <a:sym typeface="方正风雅宋简体" pitchFamily="2" charset="-122"/>
                </a:rPr>
                <a:t>2</a:t>
              </a:r>
              <a:endParaRPr lang="zh-CN" altLang="en-US" sz="2100" b="1">
                <a:solidFill>
                  <a:schemeClr val="bg1"/>
                </a:solidFill>
                <a:latin typeface="方正风雅宋简体" pitchFamily="2" charset="-122"/>
                <a:ea typeface="方正风雅宋简体" pitchFamily="2" charset="-122"/>
                <a:sym typeface="方正风雅宋简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96967" y="4013497"/>
            <a:ext cx="3067521" cy="627063"/>
            <a:chOff x="5896967" y="4013497"/>
            <a:chExt cx="3067521" cy="627063"/>
          </a:xfrm>
        </p:grpSpPr>
        <p:sp>
          <p:nvSpPr>
            <p:cNvPr id="23" name="任意多边形 24"/>
            <p:cNvSpPr>
              <a:spLocks noChangeArrowheads="1"/>
            </p:cNvSpPr>
            <p:nvPr/>
          </p:nvSpPr>
          <p:spPr bwMode="auto">
            <a:xfrm>
              <a:off x="6300193" y="4165897"/>
              <a:ext cx="2664295" cy="363538"/>
            </a:xfrm>
            <a:custGeom>
              <a:avLst/>
              <a:gdLst>
                <a:gd name="T0" fmla="*/ 0 w 4165600"/>
                <a:gd name="T1" fmla="*/ 0 h 484505"/>
                <a:gd name="T2" fmla="*/ 3179985 w 4165600"/>
                <a:gd name="T3" fmla="*/ 0 h 484505"/>
                <a:gd name="T4" fmla="*/ 3418285 w 4165600"/>
                <a:gd name="T5" fmla="*/ 362995 h 484505"/>
                <a:gd name="T6" fmla="*/ 3418285 w 4165600"/>
                <a:gd name="T7" fmla="*/ 363140 h 484505"/>
                <a:gd name="T8" fmla="*/ 0 w 4165600"/>
                <a:gd name="T9" fmla="*/ 363140 h 484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5600"/>
                <a:gd name="T16" fmla="*/ 0 h 484505"/>
                <a:gd name="T17" fmla="*/ 4165600 w 4165600"/>
                <a:gd name="T18" fmla="*/ 484505 h 484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5600" h="484505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</a:t>
              </a:r>
              <a:r>
                <a:rPr lang="zh-CN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性质分为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大类别</a:t>
              </a:r>
              <a:endPara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5"/>
            <p:cNvSpPr>
              <a:spLocks noChangeArrowheads="1"/>
            </p:cNvSpPr>
            <p:nvPr/>
          </p:nvSpPr>
          <p:spPr bwMode="auto">
            <a:xfrm flipV="1">
              <a:off x="5896967" y="4013497"/>
              <a:ext cx="744537" cy="627063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5" name="文本框 26"/>
            <p:cNvSpPr>
              <a:spLocks noChangeArrowheads="1"/>
            </p:cNvSpPr>
            <p:nvPr/>
          </p:nvSpPr>
          <p:spPr bwMode="auto">
            <a:xfrm>
              <a:off x="6103342" y="4064297"/>
              <a:ext cx="274637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  <a:latin typeface="方正风雅宋简体" pitchFamily="2" charset="-122"/>
                  <a:ea typeface="方正风雅宋简体" pitchFamily="2" charset="-122"/>
                  <a:sym typeface="方正风雅宋简体" pitchFamily="2" charset="-122"/>
                </a:rPr>
                <a:t>3</a:t>
              </a:r>
              <a:endParaRPr lang="zh-CN" altLang="en-US" sz="2100" b="1">
                <a:solidFill>
                  <a:schemeClr val="bg1"/>
                </a:solidFill>
                <a:latin typeface="方正风雅宋简体" pitchFamily="2" charset="-122"/>
                <a:ea typeface="方正风雅宋简体" pitchFamily="2" charset="-122"/>
                <a:sym typeface="方正风雅宋简体" pitchFamily="2" charset="-122"/>
              </a:endParaRPr>
            </a:p>
          </p:txBody>
        </p:sp>
      </p:grp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187624" y="843558"/>
          <a:ext cx="6768752" cy="2875280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313897"/>
                <a:gridCol w="5454855"/>
              </a:tblGrid>
              <a:tr h="303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spc="3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sz="1200" kern="100" spc="3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spc="3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代表刊物</a:t>
                      </a:r>
                      <a:endParaRPr lang="zh-CN" sz="1200" kern="100" spc="3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时政新闻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《三联生活周刊》《人民论坛》《南风窗》《看天下》《南都周刊》《中国新闻周刊》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经济法律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《商界》《商周刊》《中国经贸导刊》《商界评论》《民主与法制》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管理财经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《财经》《第一财经周刊》《创业邦》《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世纪商业评论》《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BOSS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臻品》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社科历史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《文史博览》《炎黄春秋》《国家人文历史》《看历史》《世纪》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文学文摘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《读者》《故事会》《海外文摘》《意林》《当代》《读书》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健康生活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《父母必读》《大众健康》《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BOSS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食尚》《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VOGUE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服饰与美容》《米娜·女性大世界》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文化艺术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《大众摄影》《环球人文地理》《悦游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Cond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é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Nast Traveler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》《大众电影》《安邸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科技科普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《电子竞技》《电脑爱好者》《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时代周刊》《轻兵器》《环球飞行》《奥秘》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spc="4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教育教学</a:t>
                      </a:r>
                      <a:endParaRPr lang="zh-CN" sz="1100" kern="100" spc="4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《人民教育》《北京教育》《教学与管理》《班主任之友》《男生女生》《疯狂英语》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31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2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8"/>
          <p:cNvSpPr>
            <a:spLocks noChangeArrowheads="1"/>
          </p:cNvSpPr>
          <p:nvPr/>
        </p:nvSpPr>
        <p:spPr bwMode="auto">
          <a:xfrm>
            <a:off x="1407998" y="1059582"/>
            <a:ext cx="3677930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6600" b="1" spc="3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rPr>
              <a:t>如何使用</a:t>
            </a:r>
            <a:endParaRPr lang="zh-CN" altLang="en-US" sz="6600" b="1" spc="3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方正风雅宋简体" pitchFamily="2" charset="-122"/>
            </a:endParaRPr>
          </a:p>
        </p:txBody>
      </p:sp>
      <p:sp>
        <p:nvSpPr>
          <p:cNvPr id="112" name="直接连接符 2"/>
          <p:cNvSpPr>
            <a:spLocks noChangeShapeType="1"/>
          </p:cNvSpPr>
          <p:nvPr/>
        </p:nvSpPr>
        <p:spPr bwMode="auto">
          <a:xfrm flipV="1">
            <a:off x="0" y="2659063"/>
            <a:ext cx="9144000" cy="2251075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13" name="组合 68"/>
          <p:cNvGrpSpPr/>
          <p:nvPr/>
        </p:nvGrpSpPr>
        <p:grpSpPr bwMode="auto">
          <a:xfrm>
            <a:off x="1756024" y="3857501"/>
            <a:ext cx="401139" cy="559962"/>
            <a:chOff x="0" y="0"/>
            <a:chExt cx="368300" cy="522288"/>
          </a:xfrm>
        </p:grpSpPr>
        <p:sp>
          <p:nvSpPr>
            <p:cNvPr id="114" name="Freeform 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8300" cy="522288"/>
            </a:xfrm>
            <a:custGeom>
              <a:avLst/>
              <a:gdLst>
                <a:gd name="T0" fmla="*/ 898310530 w 151"/>
                <a:gd name="T1" fmla="*/ 452694344 h 214"/>
                <a:gd name="T2" fmla="*/ 446179596 w 151"/>
                <a:gd name="T3" fmla="*/ 0 h 214"/>
                <a:gd name="T4" fmla="*/ 0 w 151"/>
                <a:gd name="T5" fmla="*/ 452694344 h 214"/>
                <a:gd name="T6" fmla="*/ 47593628 w 151"/>
                <a:gd name="T7" fmla="*/ 643305058 h 214"/>
                <a:gd name="T8" fmla="*/ 53542527 w 151"/>
                <a:gd name="T9" fmla="*/ 655217618 h 214"/>
                <a:gd name="T10" fmla="*/ 362892575 w 151"/>
                <a:gd name="T11" fmla="*/ 1227042438 h 214"/>
                <a:gd name="T12" fmla="*/ 464028731 w 151"/>
                <a:gd name="T13" fmla="*/ 1268737617 h 214"/>
                <a:gd name="T14" fmla="*/ 535417954 w 151"/>
                <a:gd name="T15" fmla="*/ 1227042438 h 214"/>
                <a:gd name="T16" fmla="*/ 832870205 w 151"/>
                <a:gd name="T17" fmla="*/ 679042737 h 214"/>
                <a:gd name="T18" fmla="*/ 898310530 w 151"/>
                <a:gd name="T19" fmla="*/ 452694344 h 214"/>
                <a:gd name="T20" fmla="*/ 446179596 w 151"/>
                <a:gd name="T21" fmla="*/ 1000694046 h 214"/>
                <a:gd name="T22" fmla="*/ 392639508 w 151"/>
                <a:gd name="T23" fmla="*/ 893478570 h 214"/>
                <a:gd name="T24" fmla="*/ 446179596 w 151"/>
                <a:gd name="T25" fmla="*/ 899433629 h 214"/>
                <a:gd name="T26" fmla="*/ 505671022 w 151"/>
                <a:gd name="T27" fmla="*/ 893478570 h 214"/>
                <a:gd name="T28" fmla="*/ 446179596 w 151"/>
                <a:gd name="T29" fmla="*/ 1000694046 h 214"/>
                <a:gd name="T30" fmla="*/ 446179596 w 151"/>
                <a:gd name="T31" fmla="*/ 184653214 h 214"/>
                <a:gd name="T32" fmla="*/ 719838691 w 151"/>
                <a:gd name="T33" fmla="*/ 452694344 h 214"/>
                <a:gd name="T34" fmla="*/ 672245063 w 151"/>
                <a:gd name="T35" fmla="*/ 595652380 h 214"/>
                <a:gd name="T36" fmla="*/ 660347266 w 151"/>
                <a:gd name="T37" fmla="*/ 613522439 h 214"/>
                <a:gd name="T38" fmla="*/ 446179596 w 151"/>
                <a:gd name="T39" fmla="*/ 720737915 h 214"/>
                <a:gd name="T40" fmla="*/ 178471838 w 151"/>
                <a:gd name="T41" fmla="*/ 452694344 h 214"/>
                <a:gd name="T42" fmla="*/ 446179596 w 151"/>
                <a:gd name="T43" fmla="*/ 184653214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1"/>
                <a:gd name="T67" fmla="*/ 0 h 214"/>
                <a:gd name="T68" fmla="*/ 151 w 15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Oval 38"/>
            <p:cNvSpPr>
              <a:spLocks noChangeArrowheads="1"/>
            </p:cNvSpPr>
            <p:nvPr/>
          </p:nvSpPr>
          <p:spPr bwMode="auto">
            <a:xfrm>
              <a:off x="125444" y="125443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组合 69"/>
          <p:cNvGrpSpPr/>
          <p:nvPr/>
        </p:nvGrpSpPr>
        <p:grpSpPr bwMode="auto">
          <a:xfrm>
            <a:off x="6115077" y="2757363"/>
            <a:ext cx="401139" cy="559962"/>
            <a:chOff x="0" y="0"/>
            <a:chExt cx="368300" cy="522288"/>
          </a:xfrm>
        </p:grpSpPr>
        <p:sp>
          <p:nvSpPr>
            <p:cNvPr id="117" name="Freeform 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8300" cy="522288"/>
            </a:xfrm>
            <a:custGeom>
              <a:avLst/>
              <a:gdLst>
                <a:gd name="T0" fmla="*/ 898310530 w 151"/>
                <a:gd name="T1" fmla="*/ 452694344 h 214"/>
                <a:gd name="T2" fmla="*/ 446179596 w 151"/>
                <a:gd name="T3" fmla="*/ 0 h 214"/>
                <a:gd name="T4" fmla="*/ 0 w 151"/>
                <a:gd name="T5" fmla="*/ 452694344 h 214"/>
                <a:gd name="T6" fmla="*/ 47593628 w 151"/>
                <a:gd name="T7" fmla="*/ 643305058 h 214"/>
                <a:gd name="T8" fmla="*/ 53542527 w 151"/>
                <a:gd name="T9" fmla="*/ 655217618 h 214"/>
                <a:gd name="T10" fmla="*/ 362892575 w 151"/>
                <a:gd name="T11" fmla="*/ 1227042438 h 214"/>
                <a:gd name="T12" fmla="*/ 464028731 w 151"/>
                <a:gd name="T13" fmla="*/ 1268737617 h 214"/>
                <a:gd name="T14" fmla="*/ 535417954 w 151"/>
                <a:gd name="T15" fmla="*/ 1227042438 h 214"/>
                <a:gd name="T16" fmla="*/ 832870205 w 151"/>
                <a:gd name="T17" fmla="*/ 679042737 h 214"/>
                <a:gd name="T18" fmla="*/ 898310530 w 151"/>
                <a:gd name="T19" fmla="*/ 452694344 h 214"/>
                <a:gd name="T20" fmla="*/ 446179596 w 151"/>
                <a:gd name="T21" fmla="*/ 1000694046 h 214"/>
                <a:gd name="T22" fmla="*/ 392639508 w 151"/>
                <a:gd name="T23" fmla="*/ 893478570 h 214"/>
                <a:gd name="T24" fmla="*/ 446179596 w 151"/>
                <a:gd name="T25" fmla="*/ 899433629 h 214"/>
                <a:gd name="T26" fmla="*/ 505671022 w 151"/>
                <a:gd name="T27" fmla="*/ 893478570 h 214"/>
                <a:gd name="T28" fmla="*/ 446179596 w 151"/>
                <a:gd name="T29" fmla="*/ 1000694046 h 214"/>
                <a:gd name="T30" fmla="*/ 446179596 w 151"/>
                <a:gd name="T31" fmla="*/ 184653214 h 214"/>
                <a:gd name="T32" fmla="*/ 719838691 w 151"/>
                <a:gd name="T33" fmla="*/ 452694344 h 214"/>
                <a:gd name="T34" fmla="*/ 672245063 w 151"/>
                <a:gd name="T35" fmla="*/ 595652380 h 214"/>
                <a:gd name="T36" fmla="*/ 660347266 w 151"/>
                <a:gd name="T37" fmla="*/ 613522439 h 214"/>
                <a:gd name="T38" fmla="*/ 446179596 w 151"/>
                <a:gd name="T39" fmla="*/ 720737915 h 214"/>
                <a:gd name="T40" fmla="*/ 178471838 w 151"/>
                <a:gd name="T41" fmla="*/ 452694344 h 214"/>
                <a:gd name="T42" fmla="*/ 446179596 w 151"/>
                <a:gd name="T43" fmla="*/ 184653214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1"/>
                <a:gd name="T67" fmla="*/ 0 h 214"/>
                <a:gd name="T68" fmla="*/ 151 w 15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Oval 38"/>
            <p:cNvSpPr>
              <a:spLocks noChangeArrowheads="1"/>
            </p:cNvSpPr>
            <p:nvPr/>
          </p:nvSpPr>
          <p:spPr bwMode="auto">
            <a:xfrm>
              <a:off x="125444" y="125443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组合 72"/>
          <p:cNvGrpSpPr/>
          <p:nvPr/>
        </p:nvGrpSpPr>
        <p:grpSpPr bwMode="auto">
          <a:xfrm>
            <a:off x="4054724" y="3271713"/>
            <a:ext cx="401139" cy="559962"/>
            <a:chOff x="0" y="0"/>
            <a:chExt cx="368300" cy="522288"/>
          </a:xfrm>
        </p:grpSpPr>
        <p:sp>
          <p:nvSpPr>
            <p:cNvPr id="120" name="Freeform 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8300" cy="522288"/>
            </a:xfrm>
            <a:custGeom>
              <a:avLst/>
              <a:gdLst>
                <a:gd name="T0" fmla="*/ 898310530 w 151"/>
                <a:gd name="T1" fmla="*/ 452694344 h 214"/>
                <a:gd name="T2" fmla="*/ 446179596 w 151"/>
                <a:gd name="T3" fmla="*/ 0 h 214"/>
                <a:gd name="T4" fmla="*/ 0 w 151"/>
                <a:gd name="T5" fmla="*/ 452694344 h 214"/>
                <a:gd name="T6" fmla="*/ 47593628 w 151"/>
                <a:gd name="T7" fmla="*/ 643305058 h 214"/>
                <a:gd name="T8" fmla="*/ 53542527 w 151"/>
                <a:gd name="T9" fmla="*/ 655217618 h 214"/>
                <a:gd name="T10" fmla="*/ 362892575 w 151"/>
                <a:gd name="T11" fmla="*/ 1227042438 h 214"/>
                <a:gd name="T12" fmla="*/ 464028731 w 151"/>
                <a:gd name="T13" fmla="*/ 1268737617 h 214"/>
                <a:gd name="T14" fmla="*/ 535417954 w 151"/>
                <a:gd name="T15" fmla="*/ 1227042438 h 214"/>
                <a:gd name="T16" fmla="*/ 832870205 w 151"/>
                <a:gd name="T17" fmla="*/ 679042737 h 214"/>
                <a:gd name="T18" fmla="*/ 898310530 w 151"/>
                <a:gd name="T19" fmla="*/ 452694344 h 214"/>
                <a:gd name="T20" fmla="*/ 446179596 w 151"/>
                <a:gd name="T21" fmla="*/ 1000694046 h 214"/>
                <a:gd name="T22" fmla="*/ 392639508 w 151"/>
                <a:gd name="T23" fmla="*/ 893478570 h 214"/>
                <a:gd name="T24" fmla="*/ 446179596 w 151"/>
                <a:gd name="T25" fmla="*/ 899433629 h 214"/>
                <a:gd name="T26" fmla="*/ 505671022 w 151"/>
                <a:gd name="T27" fmla="*/ 893478570 h 214"/>
                <a:gd name="T28" fmla="*/ 446179596 w 151"/>
                <a:gd name="T29" fmla="*/ 1000694046 h 214"/>
                <a:gd name="T30" fmla="*/ 446179596 w 151"/>
                <a:gd name="T31" fmla="*/ 184653214 h 214"/>
                <a:gd name="T32" fmla="*/ 719838691 w 151"/>
                <a:gd name="T33" fmla="*/ 452694344 h 214"/>
                <a:gd name="T34" fmla="*/ 672245063 w 151"/>
                <a:gd name="T35" fmla="*/ 595652380 h 214"/>
                <a:gd name="T36" fmla="*/ 660347266 w 151"/>
                <a:gd name="T37" fmla="*/ 613522439 h 214"/>
                <a:gd name="T38" fmla="*/ 446179596 w 151"/>
                <a:gd name="T39" fmla="*/ 720737915 h 214"/>
                <a:gd name="T40" fmla="*/ 178471838 w 151"/>
                <a:gd name="T41" fmla="*/ 452694344 h 214"/>
                <a:gd name="T42" fmla="*/ 446179596 w 151"/>
                <a:gd name="T43" fmla="*/ 184653214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1"/>
                <a:gd name="T67" fmla="*/ 0 h 214"/>
                <a:gd name="T68" fmla="*/ 151 w 15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Oval 38"/>
            <p:cNvSpPr>
              <a:spLocks noChangeArrowheads="1"/>
            </p:cNvSpPr>
            <p:nvPr/>
          </p:nvSpPr>
          <p:spPr bwMode="auto">
            <a:xfrm>
              <a:off x="125444" y="125443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组合 75"/>
          <p:cNvGrpSpPr/>
          <p:nvPr/>
        </p:nvGrpSpPr>
        <p:grpSpPr bwMode="auto">
          <a:xfrm>
            <a:off x="8190161" y="2276351"/>
            <a:ext cx="401141" cy="559962"/>
            <a:chOff x="0" y="0"/>
            <a:chExt cx="368300" cy="522288"/>
          </a:xfrm>
        </p:grpSpPr>
        <p:sp>
          <p:nvSpPr>
            <p:cNvPr id="123" name="Freeform 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8300" cy="522288"/>
            </a:xfrm>
            <a:custGeom>
              <a:avLst/>
              <a:gdLst>
                <a:gd name="T0" fmla="*/ 898310530 w 151"/>
                <a:gd name="T1" fmla="*/ 452694344 h 214"/>
                <a:gd name="T2" fmla="*/ 446179596 w 151"/>
                <a:gd name="T3" fmla="*/ 0 h 214"/>
                <a:gd name="T4" fmla="*/ 0 w 151"/>
                <a:gd name="T5" fmla="*/ 452694344 h 214"/>
                <a:gd name="T6" fmla="*/ 47593628 w 151"/>
                <a:gd name="T7" fmla="*/ 643305058 h 214"/>
                <a:gd name="T8" fmla="*/ 53542527 w 151"/>
                <a:gd name="T9" fmla="*/ 655217618 h 214"/>
                <a:gd name="T10" fmla="*/ 362892575 w 151"/>
                <a:gd name="T11" fmla="*/ 1227042438 h 214"/>
                <a:gd name="T12" fmla="*/ 464028731 w 151"/>
                <a:gd name="T13" fmla="*/ 1268737617 h 214"/>
                <a:gd name="T14" fmla="*/ 535417954 w 151"/>
                <a:gd name="T15" fmla="*/ 1227042438 h 214"/>
                <a:gd name="T16" fmla="*/ 832870205 w 151"/>
                <a:gd name="T17" fmla="*/ 679042737 h 214"/>
                <a:gd name="T18" fmla="*/ 898310530 w 151"/>
                <a:gd name="T19" fmla="*/ 452694344 h 214"/>
                <a:gd name="T20" fmla="*/ 446179596 w 151"/>
                <a:gd name="T21" fmla="*/ 1000694046 h 214"/>
                <a:gd name="T22" fmla="*/ 392639508 w 151"/>
                <a:gd name="T23" fmla="*/ 893478570 h 214"/>
                <a:gd name="T24" fmla="*/ 446179596 w 151"/>
                <a:gd name="T25" fmla="*/ 899433629 h 214"/>
                <a:gd name="T26" fmla="*/ 505671022 w 151"/>
                <a:gd name="T27" fmla="*/ 893478570 h 214"/>
                <a:gd name="T28" fmla="*/ 446179596 w 151"/>
                <a:gd name="T29" fmla="*/ 1000694046 h 214"/>
                <a:gd name="T30" fmla="*/ 446179596 w 151"/>
                <a:gd name="T31" fmla="*/ 184653214 h 214"/>
                <a:gd name="T32" fmla="*/ 719838691 w 151"/>
                <a:gd name="T33" fmla="*/ 452694344 h 214"/>
                <a:gd name="T34" fmla="*/ 672245063 w 151"/>
                <a:gd name="T35" fmla="*/ 595652380 h 214"/>
                <a:gd name="T36" fmla="*/ 660347266 w 151"/>
                <a:gd name="T37" fmla="*/ 613522439 h 214"/>
                <a:gd name="T38" fmla="*/ 446179596 w 151"/>
                <a:gd name="T39" fmla="*/ 720737915 h 214"/>
                <a:gd name="T40" fmla="*/ 178471838 w 151"/>
                <a:gd name="T41" fmla="*/ 452694344 h 214"/>
                <a:gd name="T42" fmla="*/ 446179596 w 151"/>
                <a:gd name="T43" fmla="*/ 184653214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1"/>
                <a:gd name="T67" fmla="*/ 0 h 214"/>
                <a:gd name="T68" fmla="*/ 151 w 15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>
              <a:off x="125444" y="125443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5" name="文本框 89"/>
          <p:cNvSpPr>
            <a:spLocks noChangeArrowheads="1"/>
          </p:cNvSpPr>
          <p:nvPr/>
        </p:nvSpPr>
        <p:spPr bwMode="auto">
          <a:xfrm rot="20782321">
            <a:off x="1780297" y="4478509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选刊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6" name="文本框 93"/>
          <p:cNvSpPr>
            <a:spLocks noChangeArrowheads="1"/>
          </p:cNvSpPr>
          <p:nvPr/>
        </p:nvSpPr>
        <p:spPr bwMode="auto">
          <a:xfrm rot="20782321">
            <a:off x="4124280" y="3884526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7" name="文本框 94"/>
          <p:cNvSpPr>
            <a:spLocks noChangeArrowheads="1"/>
          </p:cNvSpPr>
          <p:nvPr/>
        </p:nvSpPr>
        <p:spPr bwMode="auto">
          <a:xfrm rot="20782321">
            <a:off x="6116511" y="3365413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阅读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8" name="文本框 95"/>
          <p:cNvSpPr>
            <a:spLocks noChangeArrowheads="1"/>
          </p:cNvSpPr>
          <p:nvPr/>
        </p:nvSpPr>
        <p:spPr bwMode="auto">
          <a:xfrm rot="20782321">
            <a:off x="8144624" y="2936788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收藏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24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5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3"/>
          <p:cNvSpPr txBox="1"/>
          <p:nvPr/>
        </p:nvSpPr>
        <p:spPr>
          <a:xfrm>
            <a:off x="3422238" y="467760"/>
            <a:ext cx="902033" cy="288032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spcAft>
                <a:spcPts val="0"/>
              </a:spcAft>
            </a:pP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分类导航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3390707" y="1895938"/>
            <a:ext cx="965093" cy="288000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spcAft>
                <a:spcPts val="0"/>
              </a:spcAft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 smtClean="0"/>
              <a:t>精</a:t>
            </a:r>
            <a:r>
              <a:rPr lang="zh-CN" altLang="en-US" dirty="0" smtClean="0"/>
              <a:t>彩</a:t>
            </a:r>
            <a:r>
              <a:rPr lang="zh-CN" dirty="0" smtClean="0"/>
              <a:t>导读</a:t>
            </a:r>
            <a:endParaRPr lang="zh-CN" dirty="0"/>
          </a:p>
        </p:txBody>
      </p:sp>
      <p:sp>
        <p:nvSpPr>
          <p:cNvPr id="19" name="文本框 23"/>
          <p:cNvSpPr txBox="1"/>
          <p:nvPr/>
        </p:nvSpPr>
        <p:spPr>
          <a:xfrm>
            <a:off x="3433798" y="4083918"/>
            <a:ext cx="973511" cy="288000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spcAft>
                <a:spcPts val="0"/>
              </a:spcAft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/>
              <a:t>最新上线</a:t>
            </a:r>
            <a:endParaRPr lang="zh-CN" dirty="0"/>
          </a:p>
        </p:txBody>
      </p:sp>
      <p:sp>
        <p:nvSpPr>
          <p:cNvPr id="20" name="文本框 23"/>
          <p:cNvSpPr txBox="1"/>
          <p:nvPr/>
        </p:nvSpPr>
        <p:spPr>
          <a:xfrm rot="10800000">
            <a:off x="7913921" y="495300"/>
            <a:ext cx="905068" cy="288000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upright="1" compatLnSpc="1">
            <a:noAutofit/>
          </a:bodyPr>
          <a:lstStyle/>
          <a:p>
            <a:pPr algn="r"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字母检索</a:t>
            </a:r>
            <a:endParaRPr lang="zh-CN" sz="12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" name="文本框 23"/>
          <p:cNvSpPr txBox="1"/>
          <p:nvPr/>
        </p:nvSpPr>
        <p:spPr>
          <a:xfrm rot="10800000">
            <a:off x="7913921" y="1895938"/>
            <a:ext cx="905068" cy="288000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upright="1" compatLnSpc="1">
            <a:noAutofit/>
          </a:bodyPr>
          <a:lstStyle>
            <a:defPPr>
              <a:defRPr lang="zh-CN"/>
            </a:defPPr>
            <a:lvl1pPr algn="r">
              <a:spcAft>
                <a:spcPts val="0"/>
              </a:spcAft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/>
              <a:t>周</a:t>
            </a:r>
            <a:r>
              <a:rPr lang="zh-CN" dirty="0"/>
              <a:t>排行榜</a:t>
            </a:r>
            <a:endParaRPr lang="zh-CN" dirty="0"/>
          </a:p>
        </p:txBody>
      </p:sp>
      <p:sp>
        <p:nvSpPr>
          <p:cNvPr id="22" name="文本框 23"/>
          <p:cNvSpPr txBox="1"/>
          <p:nvPr/>
        </p:nvSpPr>
        <p:spPr>
          <a:xfrm rot="10800000">
            <a:off x="7913921" y="3389253"/>
            <a:ext cx="905068" cy="288000"/>
          </a:xfrm>
          <a:prstGeom prst="homePlate">
            <a:avLst/>
          </a:prstGeom>
          <a:gradFill flip="none" rotWithShape="1">
            <a:gsLst>
              <a:gs pos="0">
                <a:srgbClr val="E02432">
                  <a:shade val="30000"/>
                  <a:satMod val="115000"/>
                </a:srgbClr>
              </a:gs>
              <a:gs pos="50000">
                <a:srgbClr val="E02432">
                  <a:shade val="67500"/>
                  <a:satMod val="115000"/>
                </a:srgbClr>
              </a:gs>
              <a:gs pos="100000">
                <a:srgbClr val="E0243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upright="1" compatLnSpc="1">
            <a:noAutofit/>
          </a:bodyPr>
          <a:lstStyle>
            <a:defPPr>
              <a:defRPr lang="zh-CN"/>
            </a:defPPr>
            <a:lvl1pPr algn="r">
              <a:spcAft>
                <a:spcPts val="0"/>
              </a:spcAft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dirty="0"/>
              <a:t>精品推荐</a:t>
            </a:r>
            <a:endParaRPr lang="zh-CN" dirty="0"/>
          </a:p>
        </p:txBody>
      </p:sp>
      <p:grpSp>
        <p:nvGrpSpPr>
          <p:cNvPr id="23" name="组合 22"/>
          <p:cNvGrpSpPr/>
          <p:nvPr/>
        </p:nvGrpSpPr>
        <p:grpSpPr>
          <a:xfrm>
            <a:off x="0" y="167973"/>
            <a:ext cx="3052764" cy="392415"/>
            <a:chOff x="0" y="167973"/>
            <a:chExt cx="3052764" cy="392415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539552" y="167973"/>
              <a:ext cx="75405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选刊</a:t>
              </a:r>
              <a:endParaRPr lang="zh-CN" altLang="en-US" sz="21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520825" y="260350"/>
              <a:ext cx="290513" cy="234950"/>
              <a:chOff x="0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16947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407309" y="0"/>
            <a:ext cx="3419784" cy="5143500"/>
            <a:chOff x="4407309" y="0"/>
            <a:chExt cx="3419784" cy="5143500"/>
          </a:xfrm>
        </p:grpSpPr>
        <p:pic>
          <p:nvPicPr>
            <p:cNvPr id="16" name="Picture 2" descr="E:\工作素材\电子期刊阅览室素材\首页 小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1" t="2265" r="2000" b="1254"/>
            <a:stretch>
              <a:fillRect/>
            </a:stretch>
          </p:blipFill>
          <p:spPr bwMode="auto">
            <a:xfrm>
              <a:off x="4407309" y="0"/>
              <a:ext cx="3419784" cy="5143500"/>
            </a:xfrm>
            <a:prstGeom prst="rect">
              <a:avLst/>
            </a:prstGeom>
            <a:noFill/>
            <a:effectLst>
              <a:outerShdw blurRad="254000" dist="889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80360"/>
              <a:ext cx="3244769" cy="1287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4"/>
          <p:cNvCxnSpPr/>
          <p:nvPr/>
        </p:nvCxnSpPr>
        <p:spPr>
          <a:xfrm>
            <a:off x="467544" y="560388"/>
            <a:ext cx="0" cy="43688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67544" y="2365886"/>
            <a:ext cx="2804469" cy="1932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点击喜爱的分类，迅速找到相关刊物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点击期刊名称的首字母快速查找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龙源编辑中心所指定推荐的精品内容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根据阅读点击量对期刊进行的排名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综合社会热点、发行量等多维度的推荐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点击以了解最新鲜的资讯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25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6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67973"/>
            <a:ext cx="3052764" cy="392415"/>
            <a:chOff x="0" y="167973"/>
            <a:chExt cx="3052764" cy="392415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539552" y="167973"/>
              <a:ext cx="75405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检索</a:t>
              </a:r>
              <a:endParaRPr lang="zh-CN" altLang="en-US" sz="21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520825" y="260350"/>
              <a:ext cx="290513" cy="234950"/>
              <a:chOff x="0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169470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80291" y="339502"/>
            <a:ext cx="8204743" cy="3632502"/>
            <a:chOff x="480291" y="339502"/>
            <a:chExt cx="8204743" cy="363250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0291" y="987574"/>
              <a:ext cx="4980188" cy="2984430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127000" algn="t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2502" y="987574"/>
              <a:ext cx="3012532" cy="2984430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127000" algn="t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502" y="339502"/>
              <a:ext cx="3012532" cy="368198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127000" algn="t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0" name="矩形 19"/>
          <p:cNvSpPr/>
          <p:nvPr/>
        </p:nvSpPr>
        <p:spPr>
          <a:xfrm>
            <a:off x="406739" y="4210563"/>
            <a:ext cx="63959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在顶部搜索栏进行 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关键词搜索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，或进入文库进行多条件的 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22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26"/>
            <a:ext cx="4016101" cy="492918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6"/>
          <a:stretch>
            <a:fillRect/>
          </a:stretch>
        </p:blipFill>
        <p:spPr bwMode="auto">
          <a:xfrm>
            <a:off x="4192581" y="1491631"/>
            <a:ext cx="3910842" cy="35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402771" y="167972"/>
              <a:ext cx="121571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刊物详情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833215" y="260350"/>
              <a:ext cx="290513" cy="234950"/>
              <a:chOff x="416339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41633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58580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pic>
        <p:nvPicPr>
          <p:cNvPr id="28" name="Picture 3" descr="E:\工作记录\2015-05\2015-05-04-云借阅产品培训包\培训包 素材\P1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4" y="149163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>
            <a:off x="539552" y="560388"/>
            <a:ext cx="0" cy="43688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091748" y="1913781"/>
            <a:ext cx="19680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详细信息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本期目录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原貌预览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过往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阅读按钮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19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2000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72" y="18000"/>
            <a:ext cx="4720964" cy="491118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402771" y="167972"/>
              <a:ext cx="121571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文本阅读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833215" y="260350"/>
              <a:ext cx="290513" cy="234950"/>
              <a:chOff x="416339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41633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58580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>
            <a:off x="539552" y="560388"/>
            <a:ext cx="0" cy="43688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91748" y="1707654"/>
            <a:ext cx="196808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简繁转换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文本拷贝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翻页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后一篇文章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19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992791" y="915566"/>
            <a:ext cx="1846791" cy="288976"/>
            <a:chOff x="4282399" y="339502"/>
            <a:chExt cx="1846791" cy="28897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282399" y="474355"/>
              <a:ext cx="4737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95"/>
            <p:cNvSpPr txBox="1"/>
            <p:nvPr/>
          </p:nvSpPr>
          <p:spPr>
            <a:xfrm>
              <a:off x="4716016" y="339502"/>
              <a:ext cx="1413174" cy="2889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spcAft>
                  <a:spcPts val="0"/>
                </a:spcAft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3D</a:t>
              </a:r>
              <a:r>
                <a:rPr lang="zh-CN" dirty="0"/>
                <a:t>翻页效果</a:t>
              </a:r>
              <a:endParaRPr lang="zh-CN" dirty="0"/>
            </a:p>
          </p:txBody>
        </p:sp>
      </p:grpSp>
      <p:pic>
        <p:nvPicPr>
          <p:cNvPr id="22" name="图片 21"/>
          <p:cNvPicPr preferRelativeResize="0"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217" y="727200"/>
            <a:ext cx="4756547" cy="31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工作素材\电子期刊阅览室素材\翻页效果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18" y="565200"/>
            <a:ext cx="4842788" cy="32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工作素材\电子期刊阅览室素材\翻页效果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248399"/>
            <a:ext cx="4760791" cy="39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工作素材\电子期刊阅览室素材\翻页效果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10800"/>
            <a:ext cx="4754065" cy="43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工作素材\电子期刊阅览室素材\翻页效果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54000"/>
            <a:ext cx="4760791" cy="4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工作素材\电子期刊阅览室素材\翻页效果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72000"/>
            <a:ext cx="4753445" cy="4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工作素材\电子期刊阅览室素材\翻页效果\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72000"/>
            <a:ext cx="4750320" cy="42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工作素材\电子期刊阅览室素材\翻页效果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29" y="496800"/>
            <a:ext cx="4907291" cy="35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工作素材\电子期刊阅览室素材\翻页效果\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00" y="730800"/>
            <a:ext cx="4747974" cy="312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402771" y="167972"/>
              <a:ext cx="121571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原貌阅读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833215" y="260350"/>
              <a:ext cx="290513" cy="234950"/>
              <a:chOff x="416339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41633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58580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3078" name="组合 3077"/>
          <p:cNvGrpSpPr/>
          <p:nvPr/>
        </p:nvGrpSpPr>
        <p:grpSpPr>
          <a:xfrm>
            <a:off x="504874" y="2234900"/>
            <a:ext cx="1834878" cy="2344320"/>
            <a:chOff x="504874" y="2234900"/>
            <a:chExt cx="1834878" cy="2344320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1914892" y="4579220"/>
              <a:ext cx="42486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914893" y="2384052"/>
              <a:ext cx="1" cy="21948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75215" y="2386058"/>
              <a:ext cx="23967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39"/>
            <p:cNvSpPr txBox="1"/>
            <p:nvPr/>
          </p:nvSpPr>
          <p:spPr>
            <a:xfrm>
              <a:off x="504874" y="2234900"/>
              <a:ext cx="1170338" cy="312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r">
                <a:lnSpc>
                  <a:spcPts val="1500"/>
                </a:lnSpc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上</a:t>
              </a:r>
              <a:r>
                <a:rPr lang="en-US" altLang="zh-CN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/</a:t>
              </a: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下一期</a:t>
              </a:r>
              <a:endParaRPr 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30218" y="4425783"/>
            <a:ext cx="4672556" cy="306206"/>
            <a:chOff x="3823091" y="3830628"/>
            <a:chExt cx="4672556" cy="3062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091" y="3831294"/>
              <a:ext cx="1719758" cy="305540"/>
            </a:xfrm>
            <a:prstGeom prst="roundRect">
              <a:avLst>
                <a:gd name="adj" fmla="val 1016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4" y="3831960"/>
              <a:ext cx="2545030" cy="304874"/>
            </a:xfrm>
            <a:prstGeom prst="roundRect">
              <a:avLst>
                <a:gd name="adj" fmla="val 1016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3"/>
            <a:stretch>
              <a:fillRect/>
            </a:stretch>
          </p:blipFill>
          <p:spPr bwMode="auto">
            <a:xfrm>
              <a:off x="8184802" y="3830628"/>
              <a:ext cx="310845" cy="305540"/>
            </a:xfrm>
            <a:prstGeom prst="roundRect">
              <a:avLst>
                <a:gd name="adj" fmla="val 10161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79" name="组合 3078"/>
          <p:cNvGrpSpPr/>
          <p:nvPr/>
        </p:nvGrpSpPr>
        <p:grpSpPr>
          <a:xfrm>
            <a:off x="502761" y="2919471"/>
            <a:ext cx="1412132" cy="312670"/>
            <a:chOff x="502761" y="2919471"/>
            <a:chExt cx="1412132" cy="312670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1675216" y="3075806"/>
              <a:ext cx="23967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39"/>
            <p:cNvSpPr txBox="1"/>
            <p:nvPr/>
          </p:nvSpPr>
          <p:spPr>
            <a:xfrm>
              <a:off x="502761" y="2919471"/>
              <a:ext cx="1170338" cy="312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自动</a:t>
              </a:r>
              <a:r>
                <a:rPr 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翻</a:t>
              </a:r>
              <a:r>
                <a:rPr lang="zh-CN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页</a:t>
              </a:r>
              <a:endParaRPr 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080" name="组合 3079"/>
          <p:cNvGrpSpPr/>
          <p:nvPr/>
        </p:nvGrpSpPr>
        <p:grpSpPr>
          <a:xfrm>
            <a:off x="502761" y="3573972"/>
            <a:ext cx="1410015" cy="312670"/>
            <a:chOff x="502761" y="3573972"/>
            <a:chExt cx="1410015" cy="31267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673099" y="3723878"/>
              <a:ext cx="23967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39"/>
            <p:cNvSpPr txBox="1"/>
            <p:nvPr/>
          </p:nvSpPr>
          <p:spPr>
            <a:xfrm>
              <a:off x="502761" y="3573972"/>
              <a:ext cx="1170338" cy="312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r">
                <a:lnSpc>
                  <a:spcPts val="1500"/>
                </a:lnSpc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放大阅读</a:t>
              </a:r>
              <a:endParaRPr 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93767" y="2268868"/>
            <a:ext cx="1834873" cy="2302650"/>
            <a:chOff x="6893767" y="2268868"/>
            <a:chExt cx="1834873" cy="2302650"/>
          </a:xfrm>
        </p:grpSpPr>
        <p:grpSp>
          <p:nvGrpSpPr>
            <p:cNvPr id="76" name="组合 75"/>
            <p:cNvGrpSpPr/>
            <p:nvPr/>
          </p:nvGrpSpPr>
          <p:grpSpPr>
            <a:xfrm>
              <a:off x="6893767" y="2374641"/>
              <a:ext cx="664535" cy="2196877"/>
              <a:chOff x="1490034" y="2384052"/>
              <a:chExt cx="664535" cy="2196877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90034" y="4580929"/>
                <a:ext cx="42486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1914893" y="2384052"/>
                <a:ext cx="1" cy="219483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914892" y="2391514"/>
                <a:ext cx="23967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9"/>
            <p:cNvSpPr txBox="1"/>
            <p:nvPr/>
          </p:nvSpPr>
          <p:spPr>
            <a:xfrm>
              <a:off x="7558302" y="2268868"/>
              <a:ext cx="1170338" cy="312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页码跳转</a:t>
              </a:r>
              <a:endPara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18627" y="3363838"/>
            <a:ext cx="1182213" cy="312670"/>
            <a:chOff x="7318627" y="3261302"/>
            <a:chExt cx="1182213" cy="312670"/>
          </a:xfrm>
        </p:grpSpPr>
        <p:sp>
          <p:nvSpPr>
            <p:cNvPr id="37" name="文本框 39"/>
            <p:cNvSpPr txBox="1"/>
            <p:nvPr/>
          </p:nvSpPr>
          <p:spPr>
            <a:xfrm>
              <a:off x="7558302" y="3261302"/>
              <a:ext cx="942538" cy="312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全</a:t>
              </a: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rPr>
                <a:t>屏阅读</a:t>
              </a:r>
              <a:endPara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318627" y="3417637"/>
              <a:ext cx="23967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42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80" y="915567"/>
            <a:ext cx="4045476" cy="401362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27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67972"/>
            <a:ext cx="3052764" cy="392416"/>
            <a:chOff x="0" y="167972"/>
            <a:chExt cx="3052764" cy="392416"/>
          </a:xfrm>
        </p:grpSpPr>
        <p:grpSp>
          <p:nvGrpSpPr>
            <p:cNvPr id="8" name="组合 6"/>
            <p:cNvGrpSpPr/>
            <p:nvPr/>
          </p:nvGrpSpPr>
          <p:grpSpPr bwMode="auto">
            <a:xfrm>
              <a:off x="0" y="173038"/>
              <a:ext cx="3052764" cy="387350"/>
              <a:chOff x="0" y="-1"/>
              <a:chExt cx="3304862" cy="571169"/>
            </a:xfrm>
          </p:grpSpPr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2653048" cy="571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矩形 8"/>
              <p:cNvSpPr>
                <a:spLocks noChangeArrowheads="1"/>
              </p:cNvSpPr>
              <p:nvPr/>
            </p:nvSpPr>
            <p:spPr bwMode="auto">
              <a:xfrm>
                <a:off x="3126499" y="1816"/>
                <a:ext cx="178363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矩形 9"/>
              <p:cNvSpPr>
                <a:spLocks noChangeArrowheads="1"/>
              </p:cNvSpPr>
              <p:nvPr/>
            </p:nvSpPr>
            <p:spPr bwMode="auto">
              <a:xfrm>
                <a:off x="2730525" y="1816"/>
                <a:ext cx="296010" cy="5693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4"/>
            <p:cNvSpPr>
              <a:spLocks noChangeArrowheads="1"/>
            </p:cNvSpPr>
            <p:nvPr/>
          </p:nvSpPr>
          <p:spPr bwMode="auto">
            <a:xfrm>
              <a:off x="402771" y="167972"/>
              <a:ext cx="121571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风雅宋简体" pitchFamily="2" charset="-122"/>
                </a:rPr>
                <a:t>原貌阅读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风雅宋简体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 bwMode="auto">
            <a:xfrm>
              <a:off x="1833215" y="260350"/>
              <a:ext cx="290513" cy="234950"/>
              <a:chOff x="416339" y="0"/>
              <a:chExt cx="387184" cy="314612"/>
            </a:xfrm>
          </p:grpSpPr>
          <p:sp>
            <p:nvSpPr>
              <p:cNvPr id="14" name="燕尾形 15"/>
              <p:cNvSpPr>
                <a:spLocks noChangeArrowheads="1"/>
              </p:cNvSpPr>
              <p:nvPr/>
            </p:nvSpPr>
            <p:spPr bwMode="auto">
              <a:xfrm>
                <a:off x="41633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燕尾形 17"/>
              <p:cNvSpPr>
                <a:spLocks noChangeArrowheads="1"/>
              </p:cNvSpPr>
              <p:nvPr/>
            </p:nvSpPr>
            <p:spPr bwMode="auto">
              <a:xfrm>
                <a:off x="585809" y="0"/>
                <a:ext cx="217714" cy="314612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37109" y="1553549"/>
            <a:ext cx="2771775" cy="504662"/>
            <a:chOff x="1943468" y="1365490"/>
            <a:chExt cx="2771775" cy="504662"/>
          </a:xfrm>
        </p:grpSpPr>
        <p:pic>
          <p:nvPicPr>
            <p:cNvPr id="51" name="图片 50" descr="E:\工作素材\电子期刊阅览室素材\原貌阅读方式箭头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468" y="1365490"/>
              <a:ext cx="347576" cy="332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文本框 39"/>
            <p:cNvSpPr txBox="1"/>
            <p:nvPr/>
          </p:nvSpPr>
          <p:spPr>
            <a:xfrm>
              <a:off x="2229218" y="1384477"/>
              <a:ext cx="2486025" cy="4856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dirty="0"/>
                <a:t>滚轮浏览</a:t>
              </a:r>
              <a:endParaRPr lang="zh-CN" dirty="0"/>
            </a:p>
            <a:p>
              <a:pPr>
                <a:lnSpc>
                  <a:spcPct val="120000"/>
                </a:lnSpc>
              </a:pPr>
              <a:r>
                <a:rPr lang="zh-CN" sz="1200" b="0" dirty="0"/>
                <a:t>使用鼠标滚轮实现图片上下移动</a:t>
              </a:r>
              <a:r>
                <a:rPr lang="en-US" sz="1200" b="0" dirty="0"/>
                <a:t>.</a:t>
              </a:r>
              <a:endParaRPr lang="zh-CN" sz="1200" b="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7584" y="2446786"/>
            <a:ext cx="3222645" cy="678225"/>
            <a:chOff x="1933943" y="2258727"/>
            <a:chExt cx="3222645" cy="678225"/>
          </a:xfrm>
        </p:grpSpPr>
        <p:pic>
          <p:nvPicPr>
            <p:cNvPr id="53" name="图片 52" descr="E:\工作素材\电子期刊阅览室素材\原貌阅读方式手.png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943" y="2258727"/>
              <a:ext cx="381930" cy="401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文本框 39"/>
            <p:cNvSpPr txBox="1"/>
            <p:nvPr/>
          </p:nvSpPr>
          <p:spPr>
            <a:xfrm>
              <a:off x="2252943" y="2269227"/>
              <a:ext cx="2903645" cy="6677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dirty="0"/>
                <a:t>拖拽浏览</a:t>
              </a:r>
              <a:endParaRPr lang="zh-CN" dirty="0"/>
            </a:p>
            <a:p>
              <a:pPr>
                <a:lnSpc>
                  <a:spcPct val="120000"/>
                </a:lnSpc>
              </a:pPr>
              <a:r>
                <a:rPr lang="zh-CN" sz="1200" b="0" dirty="0"/>
                <a:t>像用手指翻书一样，</a:t>
              </a:r>
              <a:endParaRPr lang="zh-CN" sz="1200" b="0" dirty="0"/>
            </a:p>
            <a:p>
              <a:pPr>
                <a:lnSpc>
                  <a:spcPct val="120000"/>
                </a:lnSpc>
              </a:pPr>
              <a:r>
                <a:rPr lang="zh-CN" sz="1200" b="0" dirty="0"/>
                <a:t>直接把你想看的部分拖入的你视野范围</a:t>
              </a:r>
              <a:r>
                <a:rPr lang="en-US" sz="1200" b="0" dirty="0"/>
                <a:t>.</a:t>
              </a:r>
              <a:endParaRPr lang="zh-CN" sz="1200" b="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7109" y="3404513"/>
            <a:ext cx="3213120" cy="679405"/>
            <a:chOff x="1943468" y="3216454"/>
            <a:chExt cx="3213120" cy="679405"/>
          </a:xfrm>
        </p:grpSpPr>
        <p:pic>
          <p:nvPicPr>
            <p:cNvPr id="52" name="图片 51" descr="E:\工作素材\电子期刊阅览室素材\原貌阅读方式十字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468" y="3326503"/>
              <a:ext cx="350332" cy="31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文本框 39"/>
            <p:cNvSpPr txBox="1"/>
            <p:nvPr/>
          </p:nvSpPr>
          <p:spPr>
            <a:xfrm>
              <a:off x="2248220" y="3216454"/>
              <a:ext cx="2908368" cy="6794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dirty="0"/>
                <a:t>鼠标移动浏览</a:t>
              </a:r>
              <a:endParaRPr lang="zh-CN" dirty="0"/>
            </a:p>
            <a:p>
              <a:pPr>
                <a:lnSpc>
                  <a:spcPct val="120000"/>
                </a:lnSpc>
              </a:pPr>
              <a:r>
                <a:rPr lang="zh-CN" sz="1200" b="0" dirty="0"/>
                <a:t>智能跟踪鼠标移动轨迹，指哪看哪</a:t>
              </a:r>
              <a:r>
                <a:rPr lang="en-US" sz="1200" b="0" dirty="0"/>
                <a:t>.</a:t>
              </a:r>
              <a:endParaRPr lang="zh-CN" sz="1200" b="0" dirty="0"/>
            </a:p>
            <a:p>
              <a:pPr>
                <a:lnSpc>
                  <a:spcPct val="120000"/>
                </a:lnSpc>
              </a:pPr>
              <a:r>
                <a:rPr lang="zh-CN" sz="1200" b="0" dirty="0"/>
                <a:t>能有效减少点击次数，减轻手指劳累感</a:t>
              </a:r>
              <a:r>
                <a:rPr lang="en-US" sz="1200" b="0" dirty="0"/>
                <a:t>.</a:t>
              </a:r>
              <a:endParaRPr lang="zh-CN" sz="1200" b="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4929188"/>
            <a:ext cx="9153525" cy="223837"/>
            <a:chOff x="0" y="4929188"/>
            <a:chExt cx="9153525" cy="223837"/>
          </a:xfrm>
        </p:grpSpPr>
        <p:sp>
          <p:nvSpPr>
            <p:cNvPr id="24" name="矩形 14"/>
            <p:cNvSpPr>
              <a:spLocks noChangeArrowheads="1"/>
            </p:cNvSpPr>
            <p:nvPr/>
          </p:nvSpPr>
          <p:spPr bwMode="auto">
            <a:xfrm>
              <a:off x="0" y="4929188"/>
              <a:ext cx="9144000" cy="22383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5" name="任意多边形 15"/>
            <p:cNvSpPr>
              <a:spLocks noChangeArrowheads="1"/>
            </p:cNvSpPr>
            <p:nvPr/>
          </p:nvSpPr>
          <p:spPr bwMode="auto">
            <a:xfrm>
              <a:off x="6796088" y="4929188"/>
              <a:ext cx="2357437" cy="223837"/>
            </a:xfrm>
            <a:custGeom>
              <a:avLst/>
              <a:gdLst>
                <a:gd name="T0" fmla="*/ 123825 w 3143250"/>
                <a:gd name="T1" fmla="*/ 0 h 297544"/>
                <a:gd name="T2" fmla="*/ 125866 w 3143250"/>
                <a:gd name="T3" fmla="*/ 3689 h 297544"/>
                <a:gd name="T4" fmla="*/ 125866 w 3143250"/>
                <a:gd name="T5" fmla="*/ 1 h 297544"/>
                <a:gd name="T6" fmla="*/ 2357438 w 3143250"/>
                <a:gd name="T7" fmla="*/ 1 h 297544"/>
                <a:gd name="T8" fmla="*/ 2357438 w 3143250"/>
                <a:gd name="T9" fmla="*/ 223838 h 297544"/>
                <a:gd name="T10" fmla="*/ 125866 w 3143250"/>
                <a:gd name="T11" fmla="*/ 223838 h 297544"/>
                <a:gd name="T12" fmla="*/ 125866 w 3143250"/>
                <a:gd name="T13" fmla="*/ 223837 h 297544"/>
                <a:gd name="T14" fmla="*/ 0 w 3143250"/>
                <a:gd name="T15" fmla="*/ 223837 h 297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3250"/>
                <a:gd name="T25" fmla="*/ 0 h 297544"/>
                <a:gd name="T26" fmla="*/ 3143250 w 3143250"/>
                <a:gd name="T27" fmla="*/ 297544 h 297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3250" h="297544">
                  <a:moveTo>
                    <a:pt x="165100" y="0"/>
                  </a:moveTo>
                  <a:lnTo>
                    <a:pt x="167821" y="4904"/>
                  </a:lnTo>
                  <a:lnTo>
                    <a:pt x="167821" y="1"/>
                  </a:lnTo>
                  <a:lnTo>
                    <a:pt x="3143250" y="1"/>
                  </a:lnTo>
                  <a:lnTo>
                    <a:pt x="3143250" y="297544"/>
                  </a:lnTo>
                  <a:lnTo>
                    <a:pt x="167821" y="297544"/>
                  </a:lnTo>
                  <a:lnTo>
                    <a:pt x="167821" y="297543"/>
                  </a:lnTo>
                  <a:lnTo>
                    <a:pt x="0" y="297543"/>
                  </a:lnTo>
                  <a:lnTo>
                    <a:pt x="165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Digital </a:t>
              </a: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Magazine Reading </a:t>
              </a:r>
              <a:r>
                <a: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Room</a:t>
              </a:r>
              <a:endPara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全屏显示(16:9)</PresentationFormat>
  <Paragraphs>175</Paragraphs>
  <Slides>12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方正风雅宋简体</vt:lpstr>
      <vt:lpstr>Times New Roman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李葳蕤</dc:creator>
  <cp:lastModifiedBy>李葳蕤</cp:lastModifiedBy>
  <cp:revision>231</cp:revision>
  <dcterms:created xsi:type="dcterms:W3CDTF">2015-08-18T02:24:00Z</dcterms:created>
  <dcterms:modified xsi:type="dcterms:W3CDTF">2018-11-28T07:27:01Z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