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9" r:id="rId4"/>
    <p:sldId id="271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57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0C1"/>
    <a:srgbClr val="D7D8D8"/>
    <a:srgbClr val="E0E2E3"/>
    <a:srgbClr val="C8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pb\Desktop\&#32593;&#25253;&#36164;&#28304;&#20998;&#26512;\&#25968;&#25454;&#20998;&#2651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dirty="0"/>
              <a:t>截至</a:t>
            </a:r>
            <a:r>
              <a:rPr lang="en-US" dirty="0" smtClean="0"/>
              <a:t>2018</a:t>
            </a:r>
            <a:r>
              <a:rPr lang="zh-CN" dirty="0" smtClean="0"/>
              <a:t>年</a:t>
            </a:r>
            <a:r>
              <a:rPr lang="zh-CN" dirty="0"/>
              <a:t>全库各分类数量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Sheet6!$A$2:$A$21</c:f>
              <c:strCache>
                <c:ptCount val="20"/>
                <c:pt idx="0">
                  <c:v>法学</c:v>
                </c:pt>
                <c:pt idx="1">
                  <c:v>工学</c:v>
                </c:pt>
                <c:pt idx="2">
                  <c:v>管理学</c:v>
                </c:pt>
                <c:pt idx="3">
                  <c:v>教育学</c:v>
                </c:pt>
                <c:pt idx="4">
                  <c:v>经济学</c:v>
                </c:pt>
                <c:pt idx="5">
                  <c:v>理学</c:v>
                </c:pt>
                <c:pt idx="6">
                  <c:v>历史学</c:v>
                </c:pt>
                <c:pt idx="7">
                  <c:v>农学</c:v>
                </c:pt>
                <c:pt idx="8">
                  <c:v>文学</c:v>
                </c:pt>
                <c:pt idx="9">
                  <c:v>医学</c:v>
                </c:pt>
                <c:pt idx="10">
                  <c:v>艺术学</c:v>
                </c:pt>
                <c:pt idx="11">
                  <c:v>哲学</c:v>
                </c:pt>
                <c:pt idx="12">
                  <c:v>价值观、世界观</c:v>
                </c:pt>
                <c:pt idx="13">
                  <c:v>就业创业</c:v>
                </c:pt>
                <c:pt idx="14">
                  <c:v>能力培养</c:v>
                </c:pt>
                <c:pt idx="15">
                  <c:v>身体锻炼</c:v>
                </c:pt>
                <c:pt idx="16">
                  <c:v>文化拓展</c:v>
                </c:pt>
                <c:pt idx="17">
                  <c:v>心理健康</c:v>
                </c:pt>
                <c:pt idx="18">
                  <c:v>艺术鉴赏</c:v>
                </c:pt>
                <c:pt idx="19">
                  <c:v>综合素质</c:v>
                </c:pt>
              </c:strCache>
            </c:strRef>
          </c:cat>
          <c:val>
            <c:numRef>
              <c:f>Sheet6!$B$2:$B$21</c:f>
              <c:numCache>
                <c:formatCode>General</c:formatCode>
                <c:ptCount val="20"/>
                <c:pt idx="0">
                  <c:v>770</c:v>
                </c:pt>
                <c:pt idx="1">
                  <c:v>1119</c:v>
                </c:pt>
                <c:pt idx="2">
                  <c:v>2087</c:v>
                </c:pt>
                <c:pt idx="3">
                  <c:v>412</c:v>
                </c:pt>
                <c:pt idx="4">
                  <c:v>548</c:v>
                </c:pt>
                <c:pt idx="5">
                  <c:v>1038</c:v>
                </c:pt>
                <c:pt idx="6">
                  <c:v>502</c:v>
                </c:pt>
                <c:pt idx="7">
                  <c:v>328</c:v>
                </c:pt>
                <c:pt idx="8">
                  <c:v>1029</c:v>
                </c:pt>
                <c:pt idx="9">
                  <c:v>789</c:v>
                </c:pt>
                <c:pt idx="10">
                  <c:v>298</c:v>
                </c:pt>
                <c:pt idx="11">
                  <c:v>298</c:v>
                </c:pt>
                <c:pt idx="12">
                  <c:v>433</c:v>
                </c:pt>
                <c:pt idx="13">
                  <c:v>1170</c:v>
                </c:pt>
                <c:pt idx="14">
                  <c:v>998</c:v>
                </c:pt>
                <c:pt idx="15">
                  <c:v>458</c:v>
                </c:pt>
                <c:pt idx="16">
                  <c:v>2604</c:v>
                </c:pt>
                <c:pt idx="17">
                  <c:v>320</c:v>
                </c:pt>
                <c:pt idx="18">
                  <c:v>451</c:v>
                </c:pt>
                <c:pt idx="19">
                  <c:v>1178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872000"/>
        <c:axId val="86774912"/>
      </c:barChart>
      <c:catAx>
        <c:axId val="858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6774912"/>
        <c:crosses val="autoZero"/>
        <c:auto val="1"/>
        <c:lblAlgn val="ctr"/>
        <c:lblOffset val="100"/>
        <c:noMultiLvlLbl val="0"/>
      </c:catAx>
      <c:valAx>
        <c:axId val="8677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587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 cstate="print"/>
          <a:srcRect r="6975"/>
          <a:stretch>
            <a:fillRect/>
          </a:stretch>
        </p:blipFill>
        <p:spPr bwMode="auto">
          <a:xfrm>
            <a:off x="5265103" y="26035"/>
            <a:ext cx="696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67C70EA-DD76-45FA-AE81-FB105D65CB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B81E68AC-A20A-4535-9698-605076FF60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2E8A518-F118-4D28-82A7-FA15C3375A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2D9F1F2C-F98D-498D-B0EF-571DBD3FC5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C9DDEC-678E-4969-9553-AE6815A941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8FA50111-CFAD-4C1C-B93E-B2175D5CF0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493080F-56A5-4CBB-90BD-F572E26423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505284AB-A020-4635-9734-A666606B5B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A87264-5963-4F6A-AB05-79055203C9A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2CB35002-4EF6-4CAC-9AA2-17A2306BCD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973A33-B1EF-4FF9-870A-1D1F7CCEBFF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E2054F59-503A-41E0-B5B0-BE8F406951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A9348B-D9E8-479D-ACA5-3BC0E0819CF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B0A6B72D-BEC5-421E-8368-83936114AA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FCD36B9-542B-4E9A-A64F-438E8F3615C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3E04CB09-327A-4943-8FF7-6E7AFDA989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D4FBB80-72D0-4163-87B7-667175AAC49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F2AB241D-8BF9-41E3-B0B4-D709054AD1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C207068-F1E1-43AC-8B5D-553DD92F9CA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fld id="{7429D46A-BA41-4776-8772-16D275D2C1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图片 1" descr="360截图16171113104141139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9F7F3">
                  <a:alpha val="100000"/>
                </a:srgbClr>
              </a:clrFrom>
              <a:clrTo>
                <a:srgbClr val="F9F7F3">
                  <a:alpha val="100000"/>
                  <a:alpha val="0"/>
                </a:srgbClr>
              </a:clrTo>
            </a:clrChange>
          </a:blip>
          <a:srcRect l="7185" t="18877" r="11993" b="3989"/>
          <a:stretch>
            <a:fillRect/>
          </a:stretch>
        </p:blipFill>
        <p:spPr>
          <a:xfrm>
            <a:off x="37465" y="-17145"/>
            <a:ext cx="2870200" cy="69405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gaoxiao.wsbgt.com/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30213" y="3419475"/>
            <a:ext cx="5227637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 smtClean="0">
                <a:solidFill>
                  <a:srgbClr val="1570C1"/>
                </a:solidFill>
                <a:latin typeface="DIN" pitchFamily="50" charset="0"/>
              </a:rPr>
              <a:t> </a:t>
            </a:r>
            <a:endParaRPr lang="en-US" altLang="zh-CN" sz="4400" dirty="0">
              <a:solidFill>
                <a:srgbClr val="1570C1"/>
              </a:solidFill>
              <a:latin typeface="DIN" pitchFamily="50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4400" dirty="0">
              <a:solidFill>
                <a:srgbClr val="1570C1"/>
              </a:solidFill>
              <a:latin typeface="DIN" pitchFamily="50" charset="0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41395" y="2299246"/>
            <a:ext cx="61579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1" descr="张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5619" y="41597"/>
            <a:ext cx="1593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531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532" name="文本框 17"/>
          <p:cNvSpPr txBox="1">
            <a:spLocks noChangeArrowheads="1"/>
          </p:cNvSpPr>
          <p:nvPr/>
        </p:nvSpPr>
        <p:spPr bwMode="auto">
          <a:xfrm>
            <a:off x="3335458" y="53996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570C1"/>
                </a:solidFill>
                <a:latin typeface="DIN" pitchFamily="50" charset="0"/>
              </a:rPr>
              <a:t>使用指南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05216" y="19745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4637"/>
            <a:ext cx="6168008" cy="323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7840" y="2919783"/>
            <a:ext cx="6104160" cy="35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64024" y="503602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未显示时间年限标签，纵向列表展示相关资源</a:t>
            </a:r>
            <a:endParaRPr lang="zh-CN" altLang="en-US" dirty="0"/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6005015" y="3343701"/>
            <a:ext cx="5568286" cy="1801505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 bwMode="auto">
          <a:xfrm>
            <a:off x="2853652" y="2687658"/>
            <a:ext cx="476402" cy="19202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11688302" y="5132882"/>
            <a:ext cx="503698" cy="2466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5681014" y="3044775"/>
            <a:ext cx="503698" cy="2466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6047229" y="4270799"/>
            <a:ext cx="503698" cy="2466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 bwMode="auto">
          <a:xfrm>
            <a:off x="3113964" y="2881952"/>
            <a:ext cx="2891051" cy="1444388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05516" y="225188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显示时间年限标签，横向小模块展示相关资源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555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3556" name="文本框 17"/>
          <p:cNvSpPr txBox="1">
            <a:spLocks noChangeArrowheads="1"/>
          </p:cNvSpPr>
          <p:nvPr/>
        </p:nvSpPr>
        <p:spPr bwMode="auto">
          <a:xfrm>
            <a:off x="3267217" y="94941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使用指南</a:t>
            </a:r>
            <a:r>
              <a:rPr lang="en-US" altLang="zh-CN" sz="3200" dirty="0" smtClean="0">
                <a:solidFill>
                  <a:srgbClr val="1570C1"/>
                </a:solidFill>
                <a:latin typeface="DIN" pitchFamily="50" charset="0"/>
              </a:rPr>
              <a:t>(</a:t>
            </a: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资源批量替换）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593850"/>
            <a:ext cx="12192000" cy="2901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15071" y="19745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312" y="734989"/>
            <a:ext cx="9235234" cy="323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642" y="4060007"/>
            <a:ext cx="7811661" cy="279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 bwMode="auto">
          <a:xfrm>
            <a:off x="10048298" y="738304"/>
            <a:ext cx="503698" cy="24661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 flipH="1">
            <a:off x="7397087" y="1037230"/>
            <a:ext cx="3002507" cy="3302758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4579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4580" name="文本框 17"/>
          <p:cNvSpPr txBox="1">
            <a:spLocks noChangeArrowheads="1"/>
          </p:cNvSpPr>
          <p:nvPr/>
        </p:nvSpPr>
        <p:spPr bwMode="auto">
          <a:xfrm>
            <a:off x="3007909" y="0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用户笔记记录指南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pic>
        <p:nvPicPr>
          <p:cNvPr id="24613" name="Picture 3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1325" y="1042989"/>
            <a:ext cx="5647729" cy="343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4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500" y="3095833"/>
            <a:ext cx="5787993" cy="35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 bwMode="auto">
          <a:xfrm>
            <a:off x="563102" y="3781754"/>
            <a:ext cx="3872419" cy="68106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6281515" y="5528667"/>
            <a:ext cx="3954306" cy="38081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 bwMode="auto">
          <a:xfrm>
            <a:off x="4435522" y="4367284"/>
            <a:ext cx="1787857" cy="141936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05970" y="503602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用户尚未进行笔记记录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492621" y="210175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点击记录框进行笔记保存</a:t>
            </a:r>
            <a:endParaRPr lang="zh-CN" altLang="en-US" dirty="0"/>
          </a:p>
        </p:txBody>
      </p:sp>
      <p:pic>
        <p:nvPicPr>
          <p:cNvPr id="52" name="图片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1101" y="47685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30213" y="3419475"/>
            <a:ext cx="5227637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1570C1"/>
                </a:solidFill>
                <a:latin typeface="DIN" pitchFamily="50" charset="0"/>
              </a:rPr>
              <a:t>THANK YOU</a:t>
            </a:r>
            <a:endParaRPr lang="zh-CN" altLang="en-US" sz="4400">
              <a:solidFill>
                <a:srgbClr val="1570C1"/>
              </a:solidFill>
              <a:latin typeface="DIN" pitchFamily="50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87388" y="1973263"/>
            <a:ext cx="4713287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8800" dirty="0" smtClean="0">
                <a:solidFill>
                  <a:srgbClr val="1570C1"/>
                </a:solidFill>
                <a:latin typeface="DIN" pitchFamily="50" charset="0"/>
              </a:rPr>
              <a:t>2018</a:t>
            </a:r>
            <a:endParaRPr lang="zh-CN" altLang="en-US" sz="8800" dirty="0">
              <a:solidFill>
                <a:srgbClr val="1570C1"/>
              </a:solidFill>
              <a:latin typeface="DIN" pitchFamily="50" charset="0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59826" y="61655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5363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4" name="文本框 17"/>
          <p:cNvSpPr txBox="1">
            <a:spLocks noChangeArrowheads="1"/>
          </p:cNvSpPr>
          <p:nvPr/>
        </p:nvSpPr>
        <p:spPr bwMode="auto">
          <a:xfrm>
            <a:off x="3335456" y="0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1570C1"/>
                </a:solidFill>
                <a:latin typeface="DIN" pitchFamily="50" charset="0"/>
              </a:rPr>
              <a:t>01 </a:t>
            </a:r>
            <a:r>
              <a:rPr lang="zh-CN" altLang="en-US" sz="3200" dirty="0">
                <a:solidFill>
                  <a:srgbClr val="1570C1"/>
                </a:solidFill>
                <a:latin typeface="DIN" pitchFamily="50" charset="0"/>
              </a:rPr>
              <a:t>产</a:t>
            </a: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品概况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sp>
        <p:nvSpPr>
          <p:cNvPr id="9" name="Rectangle 37"/>
          <p:cNvSpPr/>
          <p:nvPr/>
        </p:nvSpPr>
        <p:spPr>
          <a:xfrm>
            <a:off x="1588" y="1912938"/>
            <a:ext cx="12190412" cy="2844800"/>
          </a:xfrm>
          <a:prstGeom prst="rect">
            <a:avLst/>
          </a:prstGeom>
          <a:solidFill>
            <a:srgbClr val="15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11" name="Content Placeholder 2"/>
          <p:cNvSpPr txBox="1"/>
          <p:nvPr/>
        </p:nvSpPr>
        <p:spPr>
          <a:xfrm>
            <a:off x="746125" y="3559175"/>
            <a:ext cx="1830388" cy="733425"/>
          </a:xfrm>
          <a:prstGeom prst="rect">
            <a:avLst/>
          </a:prstGeom>
        </p:spPr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框架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65" dirty="0" smtClean="0">
                <a:solidFill>
                  <a:schemeClr val="bg1"/>
                </a:solidFill>
              </a:rPr>
              <a:t>逻辑严谨，内容框架搭建</a:t>
            </a:r>
            <a:endParaRPr lang="en-US" altLang="zh-CN" sz="1065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65" dirty="0" smtClean="0">
                <a:solidFill>
                  <a:schemeClr val="bg1"/>
                </a:solidFill>
              </a:rPr>
              <a:t>层次分明，高水平平台架构技术。</a:t>
            </a:r>
            <a:endParaRPr lang="en-US" sz="1065" dirty="0">
              <a:solidFill>
                <a:schemeClr val="bg1"/>
              </a:solidFill>
            </a:endParaRPr>
          </a:p>
        </p:txBody>
      </p:sp>
      <p:sp>
        <p:nvSpPr>
          <p:cNvPr id="15367" name="Freeform 7"/>
          <p:cNvSpPr>
            <a:spLocks noEditPoints="1" noChangeArrowheads="1"/>
          </p:cNvSpPr>
          <p:nvPr/>
        </p:nvSpPr>
        <p:spPr bwMode="auto">
          <a:xfrm>
            <a:off x="1217613" y="2487613"/>
            <a:ext cx="846137" cy="846137"/>
          </a:xfrm>
          <a:custGeom>
            <a:avLst/>
            <a:gdLst>
              <a:gd name="T0" fmla="*/ 780876 w 376"/>
              <a:gd name="T1" fmla="*/ 639103 h 376"/>
              <a:gd name="T2" fmla="*/ 780876 w 376"/>
              <a:gd name="T3" fmla="*/ 535587 h 376"/>
              <a:gd name="T4" fmla="*/ 625601 w 376"/>
              <a:gd name="T5" fmla="*/ 380312 h 376"/>
              <a:gd name="T6" fmla="*/ 535587 w 376"/>
              <a:gd name="T7" fmla="*/ 380312 h 376"/>
              <a:gd name="T8" fmla="*/ 465825 w 376"/>
              <a:gd name="T9" fmla="*/ 333054 h 376"/>
              <a:gd name="T10" fmla="*/ 465825 w 376"/>
              <a:gd name="T11" fmla="*/ 207034 h 376"/>
              <a:gd name="T12" fmla="*/ 531086 w 376"/>
              <a:gd name="T13" fmla="*/ 108017 h 376"/>
              <a:gd name="T14" fmla="*/ 423069 w 376"/>
              <a:gd name="T15" fmla="*/ 0 h 376"/>
              <a:gd name="T16" fmla="*/ 315051 w 376"/>
              <a:gd name="T17" fmla="*/ 108017 h 376"/>
              <a:gd name="T18" fmla="*/ 380312 w 376"/>
              <a:gd name="T19" fmla="*/ 207034 h 376"/>
              <a:gd name="T20" fmla="*/ 380312 w 376"/>
              <a:gd name="T21" fmla="*/ 333054 h 376"/>
              <a:gd name="T22" fmla="*/ 310550 w 376"/>
              <a:gd name="T23" fmla="*/ 380312 h 376"/>
              <a:gd name="T24" fmla="*/ 220536 w 376"/>
              <a:gd name="T25" fmla="*/ 380312 h 376"/>
              <a:gd name="T26" fmla="*/ 65261 w 376"/>
              <a:gd name="T27" fmla="*/ 535587 h 376"/>
              <a:gd name="T28" fmla="*/ 65261 w 376"/>
              <a:gd name="T29" fmla="*/ 639103 h 376"/>
              <a:gd name="T30" fmla="*/ 0 w 376"/>
              <a:gd name="T31" fmla="*/ 738120 h 376"/>
              <a:gd name="T32" fmla="*/ 108017 w 376"/>
              <a:gd name="T33" fmla="*/ 846137 h 376"/>
              <a:gd name="T34" fmla="*/ 216035 w 376"/>
              <a:gd name="T35" fmla="*/ 738120 h 376"/>
              <a:gd name="T36" fmla="*/ 150774 w 376"/>
              <a:gd name="T37" fmla="*/ 639103 h 376"/>
              <a:gd name="T38" fmla="*/ 150774 w 376"/>
              <a:gd name="T39" fmla="*/ 535587 h 376"/>
              <a:gd name="T40" fmla="*/ 220536 w 376"/>
              <a:gd name="T41" fmla="*/ 465825 h 376"/>
              <a:gd name="T42" fmla="*/ 310550 w 376"/>
              <a:gd name="T43" fmla="*/ 465825 h 376"/>
              <a:gd name="T44" fmla="*/ 380312 w 376"/>
              <a:gd name="T45" fmla="*/ 454574 h 376"/>
              <a:gd name="T46" fmla="*/ 380312 w 376"/>
              <a:gd name="T47" fmla="*/ 639103 h 376"/>
              <a:gd name="T48" fmla="*/ 315051 w 376"/>
              <a:gd name="T49" fmla="*/ 738120 h 376"/>
              <a:gd name="T50" fmla="*/ 423069 w 376"/>
              <a:gd name="T51" fmla="*/ 846137 h 376"/>
              <a:gd name="T52" fmla="*/ 531086 w 376"/>
              <a:gd name="T53" fmla="*/ 738120 h 376"/>
              <a:gd name="T54" fmla="*/ 465825 w 376"/>
              <a:gd name="T55" fmla="*/ 639103 h 376"/>
              <a:gd name="T56" fmla="*/ 465825 w 376"/>
              <a:gd name="T57" fmla="*/ 454574 h 376"/>
              <a:gd name="T58" fmla="*/ 535587 w 376"/>
              <a:gd name="T59" fmla="*/ 465825 h 376"/>
              <a:gd name="T60" fmla="*/ 625601 w 376"/>
              <a:gd name="T61" fmla="*/ 465825 h 376"/>
              <a:gd name="T62" fmla="*/ 695363 w 376"/>
              <a:gd name="T63" fmla="*/ 535587 h 376"/>
              <a:gd name="T64" fmla="*/ 695363 w 376"/>
              <a:gd name="T65" fmla="*/ 639103 h 376"/>
              <a:gd name="T66" fmla="*/ 630102 w 376"/>
              <a:gd name="T67" fmla="*/ 738120 h 376"/>
              <a:gd name="T68" fmla="*/ 738120 w 376"/>
              <a:gd name="T69" fmla="*/ 846137 h 376"/>
              <a:gd name="T70" fmla="*/ 846137 w 376"/>
              <a:gd name="T71" fmla="*/ 738120 h 376"/>
              <a:gd name="T72" fmla="*/ 780876 w 376"/>
              <a:gd name="T73" fmla="*/ 639103 h 376"/>
              <a:gd name="T74" fmla="*/ 168777 w 376"/>
              <a:gd name="T75" fmla="*/ 738120 h 376"/>
              <a:gd name="T76" fmla="*/ 108017 w 376"/>
              <a:gd name="T77" fmla="*/ 801130 h 376"/>
              <a:gd name="T78" fmla="*/ 45007 w 376"/>
              <a:gd name="T79" fmla="*/ 738120 h 376"/>
              <a:gd name="T80" fmla="*/ 108017 w 376"/>
              <a:gd name="T81" fmla="*/ 675109 h 376"/>
              <a:gd name="T82" fmla="*/ 168777 w 376"/>
              <a:gd name="T83" fmla="*/ 738120 h 376"/>
              <a:gd name="T84" fmla="*/ 360058 w 376"/>
              <a:gd name="T85" fmla="*/ 108017 h 376"/>
              <a:gd name="T86" fmla="*/ 423069 w 376"/>
              <a:gd name="T87" fmla="*/ 45007 h 376"/>
              <a:gd name="T88" fmla="*/ 483828 w 376"/>
              <a:gd name="T89" fmla="*/ 108017 h 376"/>
              <a:gd name="T90" fmla="*/ 423069 w 376"/>
              <a:gd name="T91" fmla="*/ 171028 h 376"/>
              <a:gd name="T92" fmla="*/ 360058 w 376"/>
              <a:gd name="T93" fmla="*/ 108017 h 376"/>
              <a:gd name="T94" fmla="*/ 483828 w 376"/>
              <a:gd name="T95" fmla="*/ 738120 h 376"/>
              <a:gd name="T96" fmla="*/ 423069 w 376"/>
              <a:gd name="T97" fmla="*/ 801130 h 376"/>
              <a:gd name="T98" fmla="*/ 360058 w 376"/>
              <a:gd name="T99" fmla="*/ 738120 h 376"/>
              <a:gd name="T100" fmla="*/ 423069 w 376"/>
              <a:gd name="T101" fmla="*/ 675109 h 376"/>
              <a:gd name="T102" fmla="*/ 483828 w 376"/>
              <a:gd name="T103" fmla="*/ 738120 h 376"/>
              <a:gd name="T104" fmla="*/ 738120 w 376"/>
              <a:gd name="T105" fmla="*/ 801130 h 376"/>
              <a:gd name="T106" fmla="*/ 675109 w 376"/>
              <a:gd name="T107" fmla="*/ 738120 h 376"/>
              <a:gd name="T108" fmla="*/ 738120 w 376"/>
              <a:gd name="T109" fmla="*/ 675109 h 376"/>
              <a:gd name="T110" fmla="*/ 798879 w 376"/>
              <a:gd name="T111" fmla="*/ 738120 h 376"/>
              <a:gd name="T112" fmla="*/ 738120 w 376"/>
              <a:gd name="T113" fmla="*/ 801130 h 3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6"/>
              <a:gd name="T172" fmla="*/ 0 h 376"/>
              <a:gd name="T173" fmla="*/ 376 w 376"/>
              <a:gd name="T174" fmla="*/ 376 h 3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Content Placeholder 2"/>
          <p:cNvSpPr txBox="1"/>
          <p:nvPr/>
        </p:nvSpPr>
        <p:spPr>
          <a:xfrm>
            <a:off x="2938463" y="3559175"/>
            <a:ext cx="1816100" cy="733425"/>
          </a:xfrm>
          <a:prstGeom prst="rect">
            <a:avLst/>
          </a:prstGeom>
        </p:spPr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</a:rPr>
              <a:t>范围</a:t>
            </a:r>
            <a:endParaRPr lang="en-US" sz="1600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65" dirty="0" smtClean="0">
                <a:solidFill>
                  <a:schemeClr val="bg1"/>
                </a:solidFill>
              </a:rPr>
              <a:t>平台资源涉及范围广，完全可以满足用户各个学术方面的需求。</a:t>
            </a:r>
            <a:endParaRPr lang="en-US" sz="1065" dirty="0">
              <a:solidFill>
                <a:schemeClr val="bg1"/>
              </a:solidFill>
            </a:endParaRPr>
          </a:p>
        </p:txBody>
      </p:sp>
      <p:sp>
        <p:nvSpPr>
          <p:cNvPr id="15369" name="Freeform 12"/>
          <p:cNvSpPr>
            <a:spLocks noEditPoints="1" noChangeArrowheads="1"/>
          </p:cNvSpPr>
          <p:nvPr/>
        </p:nvSpPr>
        <p:spPr bwMode="auto">
          <a:xfrm>
            <a:off x="3262313" y="2600325"/>
            <a:ext cx="1166812" cy="711200"/>
          </a:xfrm>
          <a:custGeom>
            <a:avLst/>
            <a:gdLst>
              <a:gd name="T0" fmla="*/ 443389 w 400"/>
              <a:gd name="T1" fmla="*/ 20403 h 244"/>
              <a:gd name="T2" fmla="*/ 370463 w 400"/>
              <a:gd name="T3" fmla="*/ 20403 h 244"/>
              <a:gd name="T4" fmla="*/ 0 w 400"/>
              <a:gd name="T5" fmla="*/ 355600 h 244"/>
              <a:gd name="T6" fmla="*/ 370463 w 400"/>
              <a:gd name="T7" fmla="*/ 690797 h 244"/>
              <a:gd name="T8" fmla="*/ 443389 w 400"/>
              <a:gd name="T9" fmla="*/ 690797 h 244"/>
              <a:gd name="T10" fmla="*/ 443389 w 400"/>
              <a:gd name="T11" fmla="*/ 617928 h 244"/>
              <a:gd name="T12" fmla="*/ 154603 w 400"/>
              <a:gd name="T13" fmla="*/ 355600 h 244"/>
              <a:gd name="T14" fmla="*/ 443389 w 400"/>
              <a:gd name="T15" fmla="*/ 93272 h 244"/>
              <a:gd name="T16" fmla="*/ 443389 w 400"/>
              <a:gd name="T17" fmla="*/ 20403 h 244"/>
              <a:gd name="T18" fmla="*/ 793432 w 400"/>
              <a:gd name="T19" fmla="*/ 20403 h 244"/>
              <a:gd name="T20" fmla="*/ 723423 w 400"/>
              <a:gd name="T21" fmla="*/ 20403 h 244"/>
              <a:gd name="T22" fmla="*/ 723423 w 400"/>
              <a:gd name="T23" fmla="*/ 93272 h 244"/>
              <a:gd name="T24" fmla="*/ 1012209 w 400"/>
              <a:gd name="T25" fmla="*/ 355600 h 244"/>
              <a:gd name="T26" fmla="*/ 723423 w 400"/>
              <a:gd name="T27" fmla="*/ 617928 h 244"/>
              <a:gd name="T28" fmla="*/ 723423 w 400"/>
              <a:gd name="T29" fmla="*/ 690797 h 244"/>
              <a:gd name="T30" fmla="*/ 793432 w 400"/>
              <a:gd name="T31" fmla="*/ 690797 h 244"/>
              <a:gd name="T32" fmla="*/ 1166812 w 400"/>
              <a:gd name="T33" fmla="*/ 355600 h 244"/>
              <a:gd name="T34" fmla="*/ 793432 w 400"/>
              <a:gd name="T35" fmla="*/ 20403 h 2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0"/>
              <a:gd name="T55" fmla="*/ 0 h 244"/>
              <a:gd name="T56" fmla="*/ 400 w 400"/>
              <a:gd name="T57" fmla="*/ 244 h 2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Content Placeholder 2"/>
          <p:cNvSpPr txBox="1"/>
          <p:nvPr/>
        </p:nvSpPr>
        <p:spPr>
          <a:xfrm>
            <a:off x="5116513" y="3559175"/>
            <a:ext cx="1843087" cy="733425"/>
          </a:xfrm>
          <a:prstGeom prst="rect">
            <a:avLst/>
          </a:prstGeom>
        </p:spPr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</a:rPr>
              <a:t>拍摄</a:t>
            </a:r>
            <a:endParaRPr lang="en-US" sz="1600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65" dirty="0" smtClean="0">
                <a:solidFill>
                  <a:schemeClr val="bg1"/>
                </a:solidFill>
              </a:rPr>
              <a:t>针对平台资源内容，公司拥有专业的资源录制或者采集团队。</a:t>
            </a:r>
            <a:endParaRPr lang="en-US" sz="1065" dirty="0">
              <a:solidFill>
                <a:schemeClr val="bg1"/>
              </a:solidFill>
            </a:endParaRPr>
          </a:p>
        </p:txBody>
      </p:sp>
      <p:sp>
        <p:nvSpPr>
          <p:cNvPr id="15371" name="Freeform 17"/>
          <p:cNvSpPr>
            <a:spLocks noEditPoints="1" noChangeArrowheads="1"/>
          </p:cNvSpPr>
          <p:nvPr/>
        </p:nvSpPr>
        <p:spPr bwMode="auto">
          <a:xfrm>
            <a:off x="5561013" y="2541588"/>
            <a:ext cx="942975" cy="754062"/>
          </a:xfrm>
          <a:custGeom>
            <a:avLst/>
            <a:gdLst>
              <a:gd name="T0" fmla="*/ 471488 w 400"/>
              <a:gd name="T1" fmla="*/ 282773 h 320"/>
              <a:gd name="T2" fmla="*/ 330041 w 400"/>
              <a:gd name="T3" fmla="*/ 424160 h 320"/>
              <a:gd name="T4" fmla="*/ 471488 w 400"/>
              <a:gd name="T5" fmla="*/ 565547 h 320"/>
              <a:gd name="T6" fmla="*/ 612934 w 400"/>
              <a:gd name="T7" fmla="*/ 424160 h 320"/>
              <a:gd name="T8" fmla="*/ 471488 w 400"/>
              <a:gd name="T9" fmla="*/ 282773 h 320"/>
              <a:gd name="T10" fmla="*/ 848678 w 400"/>
              <a:gd name="T11" fmla="*/ 141387 h 320"/>
              <a:gd name="T12" fmla="*/ 735521 w 400"/>
              <a:gd name="T13" fmla="*/ 141387 h 320"/>
              <a:gd name="T14" fmla="*/ 697802 w 400"/>
              <a:gd name="T15" fmla="*/ 115466 h 320"/>
              <a:gd name="T16" fmla="*/ 669512 w 400"/>
              <a:gd name="T17" fmla="*/ 25921 h 320"/>
              <a:gd name="T18" fmla="*/ 631793 w 400"/>
              <a:gd name="T19" fmla="*/ 0 h 320"/>
              <a:gd name="T20" fmla="*/ 311182 w 400"/>
              <a:gd name="T21" fmla="*/ 0 h 320"/>
              <a:gd name="T22" fmla="*/ 273463 w 400"/>
              <a:gd name="T23" fmla="*/ 25921 h 320"/>
              <a:gd name="T24" fmla="*/ 245174 w 400"/>
              <a:gd name="T25" fmla="*/ 115466 h 320"/>
              <a:gd name="T26" fmla="*/ 207455 w 400"/>
              <a:gd name="T27" fmla="*/ 141387 h 320"/>
              <a:gd name="T28" fmla="*/ 94298 w 400"/>
              <a:gd name="T29" fmla="*/ 141387 h 320"/>
              <a:gd name="T30" fmla="*/ 0 w 400"/>
              <a:gd name="T31" fmla="*/ 235644 h 320"/>
              <a:gd name="T32" fmla="*/ 0 w 400"/>
              <a:gd name="T33" fmla="*/ 659804 h 320"/>
              <a:gd name="T34" fmla="*/ 94298 w 400"/>
              <a:gd name="T35" fmla="*/ 754062 h 320"/>
              <a:gd name="T36" fmla="*/ 848678 w 400"/>
              <a:gd name="T37" fmla="*/ 754062 h 320"/>
              <a:gd name="T38" fmla="*/ 942975 w 400"/>
              <a:gd name="T39" fmla="*/ 659804 h 320"/>
              <a:gd name="T40" fmla="*/ 942975 w 400"/>
              <a:gd name="T41" fmla="*/ 235644 h 320"/>
              <a:gd name="T42" fmla="*/ 848678 w 400"/>
              <a:gd name="T43" fmla="*/ 141387 h 320"/>
              <a:gd name="T44" fmla="*/ 471488 w 400"/>
              <a:gd name="T45" fmla="*/ 659804 h 320"/>
              <a:gd name="T46" fmla="*/ 235744 w 400"/>
              <a:gd name="T47" fmla="*/ 424160 h 320"/>
              <a:gd name="T48" fmla="*/ 471488 w 400"/>
              <a:gd name="T49" fmla="*/ 188516 h 320"/>
              <a:gd name="T50" fmla="*/ 707231 w 400"/>
              <a:gd name="T51" fmla="*/ 424160 h 320"/>
              <a:gd name="T52" fmla="*/ 471488 w 400"/>
              <a:gd name="T53" fmla="*/ 659804 h 320"/>
              <a:gd name="T54" fmla="*/ 815673 w 400"/>
              <a:gd name="T55" fmla="*/ 301625 h 320"/>
              <a:gd name="T56" fmla="*/ 782669 w 400"/>
              <a:gd name="T57" fmla="*/ 268635 h 320"/>
              <a:gd name="T58" fmla="*/ 815673 w 400"/>
              <a:gd name="T59" fmla="*/ 235644 h 320"/>
              <a:gd name="T60" fmla="*/ 848678 w 400"/>
              <a:gd name="T61" fmla="*/ 268635 h 320"/>
              <a:gd name="T62" fmla="*/ 815673 w 400"/>
              <a:gd name="T63" fmla="*/ 301625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0"/>
              <a:gd name="T97" fmla="*/ 0 h 320"/>
              <a:gd name="T98" fmla="*/ 400 w 400"/>
              <a:gd name="T99" fmla="*/ 320 h 3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Content Placeholder 2"/>
          <p:cNvSpPr txBox="1"/>
          <p:nvPr/>
        </p:nvSpPr>
        <p:spPr>
          <a:xfrm>
            <a:off x="7321550" y="3559175"/>
            <a:ext cx="1854200" cy="733425"/>
          </a:xfrm>
          <a:prstGeom prst="rect">
            <a:avLst/>
          </a:prstGeom>
        </p:spPr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</a:rPr>
              <a:t>记录</a:t>
            </a:r>
            <a:endParaRPr lang="en-US" sz="1600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65" dirty="0" smtClean="0">
                <a:solidFill>
                  <a:schemeClr val="bg1"/>
                </a:solidFill>
              </a:rPr>
              <a:t>平台人性化的设计了用户笔记记录，以及包含有用户反馈的评论专区。</a:t>
            </a:r>
            <a:endParaRPr lang="en-US" sz="1065" dirty="0">
              <a:solidFill>
                <a:schemeClr val="bg1"/>
              </a:solidFill>
            </a:endParaRPr>
          </a:p>
        </p:txBody>
      </p:sp>
      <p:sp>
        <p:nvSpPr>
          <p:cNvPr id="15373" name="Freeform 22"/>
          <p:cNvSpPr>
            <a:spLocks noEditPoints="1" noChangeArrowheads="1"/>
          </p:cNvSpPr>
          <p:nvPr/>
        </p:nvSpPr>
        <p:spPr bwMode="auto">
          <a:xfrm>
            <a:off x="7902575" y="2592388"/>
            <a:ext cx="692150" cy="690562"/>
          </a:xfrm>
          <a:custGeom>
            <a:avLst/>
            <a:gdLst>
              <a:gd name="T0" fmla="*/ 628630 w 316"/>
              <a:gd name="T1" fmla="*/ 63374 h 316"/>
              <a:gd name="T2" fmla="*/ 516922 w 316"/>
              <a:gd name="T3" fmla="*/ 8741 h 316"/>
              <a:gd name="T4" fmla="*/ 295697 w 316"/>
              <a:gd name="T5" fmla="*/ 229459 h 316"/>
              <a:gd name="T6" fmla="*/ 43807 w 316"/>
              <a:gd name="T7" fmla="*/ 482956 h 316"/>
              <a:gd name="T8" fmla="*/ 0 w 316"/>
              <a:gd name="T9" fmla="*/ 690562 h 316"/>
              <a:gd name="T10" fmla="*/ 208083 w 316"/>
              <a:gd name="T11" fmla="*/ 646856 h 316"/>
              <a:gd name="T12" fmla="*/ 459973 w 316"/>
              <a:gd name="T13" fmla="*/ 393358 h 316"/>
              <a:gd name="T14" fmla="*/ 683389 w 316"/>
              <a:gd name="T15" fmla="*/ 172641 h 316"/>
              <a:gd name="T16" fmla="*/ 628630 w 316"/>
              <a:gd name="T17" fmla="*/ 63374 h 316"/>
              <a:gd name="T18" fmla="*/ 194941 w 316"/>
              <a:gd name="T19" fmla="*/ 620632 h 316"/>
              <a:gd name="T20" fmla="*/ 124850 w 316"/>
              <a:gd name="T21" fmla="*/ 635929 h 316"/>
              <a:gd name="T22" fmla="*/ 94185 w 316"/>
              <a:gd name="T23" fmla="*/ 596593 h 316"/>
              <a:gd name="T24" fmla="*/ 52568 w 316"/>
              <a:gd name="T25" fmla="*/ 565999 h 316"/>
              <a:gd name="T26" fmla="*/ 67901 w 316"/>
              <a:gd name="T27" fmla="*/ 493883 h 316"/>
              <a:gd name="T28" fmla="*/ 89804 w 316"/>
              <a:gd name="T29" fmla="*/ 474215 h 316"/>
              <a:gd name="T30" fmla="*/ 170847 w 316"/>
              <a:gd name="T31" fmla="*/ 517921 h 316"/>
              <a:gd name="T32" fmla="*/ 216844 w 316"/>
              <a:gd name="T33" fmla="*/ 600964 h 316"/>
              <a:gd name="T34" fmla="*/ 194941 w 316"/>
              <a:gd name="T35" fmla="*/ 620632 h 3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6"/>
              <a:gd name="T55" fmla="*/ 0 h 316"/>
              <a:gd name="T56" fmla="*/ 316 w 316"/>
              <a:gd name="T57" fmla="*/ 316 h 3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Content Placeholder 2"/>
          <p:cNvSpPr txBox="1"/>
          <p:nvPr/>
        </p:nvSpPr>
        <p:spPr>
          <a:xfrm>
            <a:off x="9537700" y="3559175"/>
            <a:ext cx="1866900" cy="733425"/>
          </a:xfrm>
          <a:prstGeom prst="rect">
            <a:avLst/>
          </a:prstGeom>
        </p:spPr>
        <p:txBody>
          <a:bodyPr lIns="121920" tIns="60960" rIns="121920" bIns="6096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</a:rPr>
              <a:t>数量</a:t>
            </a:r>
            <a:endParaRPr lang="en-US" sz="1600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CN" altLang="en-US" sz="1065" dirty="0" smtClean="0">
                <a:solidFill>
                  <a:schemeClr val="bg1"/>
                </a:solidFill>
              </a:rPr>
              <a:t>平台截止到目前，视频资源数量已达到</a:t>
            </a:r>
            <a:r>
              <a:rPr lang="zh-CN" altLang="zh-CN" sz="1100" dirty="0" smtClean="0">
                <a:solidFill>
                  <a:schemeClr val="bg1"/>
                </a:solidFill>
              </a:rPr>
              <a:t>近</a:t>
            </a:r>
            <a:r>
              <a:rPr lang="en-US" altLang="zh-CN" sz="1100" dirty="0" smtClean="0">
                <a:solidFill>
                  <a:schemeClr val="bg1"/>
                </a:solidFill>
              </a:rPr>
              <a:t>20000</a:t>
            </a:r>
            <a:r>
              <a:rPr lang="zh-CN" altLang="zh-CN" sz="1100" dirty="0" smtClean="0">
                <a:solidFill>
                  <a:schemeClr val="bg1"/>
                </a:solidFill>
              </a:rPr>
              <a:t>集、</a:t>
            </a:r>
            <a:r>
              <a:rPr lang="en-US" altLang="zh-CN" sz="1100" dirty="0" smtClean="0">
                <a:solidFill>
                  <a:schemeClr val="bg1"/>
                </a:solidFill>
              </a:rPr>
              <a:t>50</a:t>
            </a:r>
            <a:r>
              <a:rPr lang="zh-CN" altLang="zh-CN" sz="1100" dirty="0" smtClean="0">
                <a:solidFill>
                  <a:schemeClr val="bg1"/>
                </a:solidFill>
              </a:rPr>
              <a:t>万分钟的视频资源</a:t>
            </a:r>
            <a:endParaRPr lang="en-US" sz="1065" dirty="0">
              <a:solidFill>
                <a:schemeClr val="bg1"/>
              </a:solidFill>
            </a:endParaRPr>
          </a:p>
        </p:txBody>
      </p:sp>
      <p:sp>
        <p:nvSpPr>
          <p:cNvPr id="15375" name="Freeform 27"/>
          <p:cNvSpPr>
            <a:spLocks noEditPoints="1" noChangeArrowheads="1"/>
          </p:cNvSpPr>
          <p:nvPr/>
        </p:nvSpPr>
        <p:spPr bwMode="auto">
          <a:xfrm>
            <a:off x="9982200" y="2587625"/>
            <a:ext cx="977900" cy="700088"/>
          </a:xfrm>
          <a:custGeom>
            <a:avLst/>
            <a:gdLst>
              <a:gd name="T0" fmla="*/ 977900 w 392"/>
              <a:gd name="T1" fmla="*/ 100013 h 280"/>
              <a:gd name="T2" fmla="*/ 977900 w 392"/>
              <a:gd name="T3" fmla="*/ 40005 h 280"/>
              <a:gd name="T4" fmla="*/ 937986 w 392"/>
              <a:gd name="T5" fmla="*/ 0 h 280"/>
              <a:gd name="T6" fmla="*/ 39914 w 392"/>
              <a:gd name="T7" fmla="*/ 0 h 280"/>
              <a:gd name="T8" fmla="*/ 0 w 392"/>
              <a:gd name="T9" fmla="*/ 40005 h 280"/>
              <a:gd name="T10" fmla="*/ 0 w 392"/>
              <a:gd name="T11" fmla="*/ 100013 h 280"/>
              <a:gd name="T12" fmla="*/ 99786 w 392"/>
              <a:gd name="T13" fmla="*/ 100013 h 280"/>
              <a:gd name="T14" fmla="*/ 99786 w 392"/>
              <a:gd name="T15" fmla="*/ 200025 h 280"/>
              <a:gd name="T16" fmla="*/ 0 w 392"/>
              <a:gd name="T17" fmla="*/ 200025 h 280"/>
              <a:gd name="T18" fmla="*/ 0 w 392"/>
              <a:gd name="T19" fmla="*/ 300038 h 280"/>
              <a:gd name="T20" fmla="*/ 99786 w 392"/>
              <a:gd name="T21" fmla="*/ 300038 h 280"/>
              <a:gd name="T22" fmla="*/ 99786 w 392"/>
              <a:gd name="T23" fmla="*/ 400050 h 280"/>
              <a:gd name="T24" fmla="*/ 0 w 392"/>
              <a:gd name="T25" fmla="*/ 400050 h 280"/>
              <a:gd name="T26" fmla="*/ 0 w 392"/>
              <a:gd name="T27" fmla="*/ 500063 h 280"/>
              <a:gd name="T28" fmla="*/ 99786 w 392"/>
              <a:gd name="T29" fmla="*/ 500063 h 280"/>
              <a:gd name="T30" fmla="*/ 99786 w 392"/>
              <a:gd name="T31" fmla="*/ 600075 h 280"/>
              <a:gd name="T32" fmla="*/ 0 w 392"/>
              <a:gd name="T33" fmla="*/ 600075 h 280"/>
              <a:gd name="T34" fmla="*/ 0 w 392"/>
              <a:gd name="T35" fmla="*/ 660083 h 280"/>
              <a:gd name="T36" fmla="*/ 39914 w 392"/>
              <a:gd name="T37" fmla="*/ 700088 h 280"/>
              <a:gd name="T38" fmla="*/ 937986 w 392"/>
              <a:gd name="T39" fmla="*/ 700088 h 280"/>
              <a:gd name="T40" fmla="*/ 977900 w 392"/>
              <a:gd name="T41" fmla="*/ 660083 h 280"/>
              <a:gd name="T42" fmla="*/ 977900 w 392"/>
              <a:gd name="T43" fmla="*/ 600075 h 280"/>
              <a:gd name="T44" fmla="*/ 878114 w 392"/>
              <a:gd name="T45" fmla="*/ 600075 h 280"/>
              <a:gd name="T46" fmla="*/ 878114 w 392"/>
              <a:gd name="T47" fmla="*/ 500063 h 280"/>
              <a:gd name="T48" fmla="*/ 977900 w 392"/>
              <a:gd name="T49" fmla="*/ 500063 h 280"/>
              <a:gd name="T50" fmla="*/ 977900 w 392"/>
              <a:gd name="T51" fmla="*/ 400050 h 280"/>
              <a:gd name="T52" fmla="*/ 878114 w 392"/>
              <a:gd name="T53" fmla="*/ 400050 h 280"/>
              <a:gd name="T54" fmla="*/ 878114 w 392"/>
              <a:gd name="T55" fmla="*/ 300038 h 280"/>
              <a:gd name="T56" fmla="*/ 977900 w 392"/>
              <a:gd name="T57" fmla="*/ 300038 h 280"/>
              <a:gd name="T58" fmla="*/ 977900 w 392"/>
              <a:gd name="T59" fmla="*/ 200025 h 280"/>
              <a:gd name="T60" fmla="*/ 878114 w 392"/>
              <a:gd name="T61" fmla="*/ 200025 h 280"/>
              <a:gd name="T62" fmla="*/ 878114 w 392"/>
              <a:gd name="T63" fmla="*/ 100013 h 280"/>
              <a:gd name="T64" fmla="*/ 977900 w 392"/>
              <a:gd name="T65" fmla="*/ 100013 h 280"/>
              <a:gd name="T66" fmla="*/ 379186 w 392"/>
              <a:gd name="T67" fmla="*/ 500063 h 280"/>
              <a:gd name="T68" fmla="*/ 379186 w 392"/>
              <a:gd name="T69" fmla="*/ 200025 h 280"/>
              <a:gd name="T70" fmla="*/ 628650 w 392"/>
              <a:gd name="T71" fmla="*/ 350044 h 280"/>
              <a:gd name="T72" fmla="*/ 379186 w 392"/>
              <a:gd name="T73" fmla="*/ 500063 h 2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2"/>
              <a:gd name="T112" fmla="*/ 0 h 280"/>
              <a:gd name="T113" fmla="*/ 392 w 392"/>
              <a:gd name="T114" fmla="*/ 280 h 2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Content Placeholder 2"/>
          <p:cNvSpPr txBox="1">
            <a:spLocks noChangeArrowheads="1"/>
          </p:cNvSpPr>
          <p:nvPr/>
        </p:nvSpPr>
        <p:spPr bwMode="auto">
          <a:xfrm>
            <a:off x="809625" y="4927600"/>
            <a:ext cx="10572750" cy="1089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20" tIns="60960" rIns="121920" bIns="60960"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 dirty="0" smtClean="0"/>
              <a:t>网上报告厅</a:t>
            </a:r>
            <a:r>
              <a:rPr lang="zh-CN" altLang="zh-CN" sz="1200" dirty="0" smtClean="0"/>
              <a:t>包</a:t>
            </a:r>
            <a:r>
              <a:rPr lang="zh-CN" altLang="zh-CN" sz="1200" dirty="0"/>
              <a:t>括基本素养、外在素养以及文化素质于一体的“综合素质”和非专业性以及专业性的“学科报告”两大资源板块。整套产品以综合素质培养为设计理念，成为集素质培养教育视频资源、多功能学习中心、多层次互动空间、个性化系统管理、特色资源共建系统等全面的学习与管理功能为一体的在线学习平台，为图书馆提供优质、便捷、特色的资源建设方案，让每一位用户通过学习提升其个人综合素质。</a:t>
            </a:r>
            <a:endParaRPr lang="en-US" altLang="zh-CN" sz="1200" dirty="0">
              <a:solidFill>
                <a:srgbClr val="95A5A6"/>
              </a:solidFill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45856" y="47050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436" name="文本框 17"/>
          <p:cNvSpPr txBox="1">
            <a:spLocks noChangeArrowheads="1"/>
          </p:cNvSpPr>
          <p:nvPr/>
        </p:nvSpPr>
        <p:spPr bwMode="auto">
          <a:xfrm>
            <a:off x="955359" y="0"/>
            <a:ext cx="986733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pic>
        <p:nvPicPr>
          <p:cNvPr id="39" name="图片 3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01101" y="-7560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55594" y="1392072"/>
            <a:ext cx="744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网上报告厅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端登录地址：</a:t>
            </a:r>
            <a:r>
              <a:rPr lang="en-US" altLang="zh-CN" dirty="0" smtClean="0"/>
              <a:t> </a:t>
            </a:r>
            <a:r>
              <a:rPr lang="en-US" altLang="zh-CN" dirty="0" smtClean="0">
                <a:hlinkClick r:id="rId2"/>
              </a:rPr>
              <a:t>http://gaoxiao.wsbgt.com</a:t>
            </a:r>
            <a:r>
              <a:rPr lang="zh-CN" altLang="en-US" dirty="0" smtClean="0"/>
              <a:t>或者</a:t>
            </a:r>
            <a:r>
              <a:rPr lang="en-US" altLang="zh-CN" dirty="0" err="1" smtClean="0"/>
              <a:t>www.wsbgt.com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1946" y="1897039"/>
            <a:ext cx="5828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校内登录：</a:t>
            </a:r>
            <a:r>
              <a:rPr lang="en-US" altLang="zh-CN" dirty="0" smtClean="0"/>
              <a:t> IP</a:t>
            </a:r>
            <a:r>
              <a:rPr lang="zh-CN" altLang="en-US" dirty="0" smtClean="0"/>
              <a:t>段内可以免注册登录  在学校官网链接访问</a:t>
            </a:r>
            <a:br>
              <a:rPr lang="zh-CN" altLang="en-US" dirty="0" smtClean="0"/>
            </a:b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43599" y="2370877"/>
            <a:ext cx="6984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离校访问：用户需要先在校内注册  然后用账号在校外远程登录访问</a:t>
            </a:r>
            <a:endParaRPr lang="en-US" altLang="zh-CN" dirty="0" smtClean="0"/>
          </a:p>
          <a:p>
            <a:r>
              <a:rPr lang="en-US" altLang="zh-CN" dirty="0" smtClean="0"/>
              <a:t>                       </a:t>
            </a:r>
            <a:r>
              <a:rPr lang="en-US" altLang="zh-CN" dirty="0" smtClean="0">
                <a:hlinkClick r:id="rId2"/>
              </a:rPr>
              <a:t>http://gaoxiao.wsbgt.com</a:t>
            </a:r>
            <a:r>
              <a:rPr lang="zh-CN" altLang="en-US" dirty="0" smtClean="0"/>
              <a:t>即可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5719" y="3082373"/>
            <a:ext cx="22794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9243" y="3084391"/>
            <a:ext cx="9063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 smtClean="0"/>
              <a:t>手机端：</a:t>
            </a:r>
            <a:r>
              <a:rPr lang="en-US" altLang="zh-CN" dirty="0" smtClean="0"/>
              <a:t>  </a:t>
            </a:r>
            <a:r>
              <a:rPr lang="en-US" altLang="zh-CN" dirty="0" smtClean="0">
                <a:hlinkClick r:id="rId2"/>
              </a:rPr>
              <a:t>http://gaoxiao.wsbgt.com</a:t>
            </a:r>
            <a:r>
              <a:rPr lang="zh-CN" altLang="en-US" dirty="0" smtClean="0"/>
              <a:t>或者</a:t>
            </a:r>
            <a:r>
              <a:rPr lang="en-US" altLang="zh-CN" dirty="0" err="1" smtClean="0"/>
              <a:t>www.wsbgt.com</a:t>
            </a:r>
            <a:r>
              <a:rPr lang="zh-CN" altLang="zh-CN" dirty="0" smtClean="0"/>
              <a:t>导航右侧</a:t>
            </a:r>
            <a:r>
              <a:rPr lang="en-US" altLang="zh-CN" dirty="0" smtClean="0"/>
              <a:t>“</a:t>
            </a:r>
            <a:r>
              <a:rPr lang="zh-CN" altLang="zh-CN" dirty="0" smtClean="0"/>
              <a:t>移动客户端</a:t>
            </a:r>
            <a:r>
              <a:rPr lang="en-US" altLang="zh-CN" dirty="0" smtClean="0"/>
              <a:t>”</a:t>
            </a:r>
            <a:r>
              <a:rPr lang="zh-CN" altLang="zh-CN" dirty="0" smtClean="0"/>
              <a:t>扫描下载，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69241" y="3671248"/>
            <a:ext cx="849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 dirty="0" smtClean="0"/>
              <a:t>产品口号：感知前沿思想，激发探求渴望，构筑完整人格，享受智慧人生。</a:t>
            </a:r>
            <a:endParaRPr lang="en-US" altLang="zh-CN" b="1" dirty="0" smtClean="0"/>
          </a:p>
          <a:p>
            <a:endParaRPr lang="zh-CN" altLang="zh-CN" dirty="0" smtClean="0"/>
          </a:p>
          <a:p>
            <a:r>
              <a:rPr lang="zh-CN" altLang="zh-CN" b="1" dirty="0" smtClean="0"/>
              <a:t>产品理念：</a:t>
            </a:r>
            <a:r>
              <a:rPr lang="zh-CN" altLang="zh-CN" dirty="0" smtClean="0"/>
              <a:t>围绕广大用户的德育、智育、体育、美育几方面全面发展为核心，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达到整体综合素质水平提升。打造一款图书馆必不可少的素质培养型视频资源库。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387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6388" name="文本框 17"/>
          <p:cNvSpPr txBox="1">
            <a:spLocks noChangeArrowheads="1"/>
          </p:cNvSpPr>
          <p:nvPr/>
        </p:nvSpPr>
        <p:spPr bwMode="auto">
          <a:xfrm>
            <a:off x="3430990" y="67645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资源内容</a:t>
            </a:r>
            <a:r>
              <a:rPr lang="zh-CN" altLang="en-US" sz="3200" dirty="0">
                <a:solidFill>
                  <a:srgbClr val="1570C1"/>
                </a:solidFill>
                <a:latin typeface="DIN" pitchFamily="50" charset="0"/>
              </a:rPr>
              <a:t>版面</a:t>
            </a: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展示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pic>
        <p:nvPicPr>
          <p:cNvPr id="40" name="图片 3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42376" y="61655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35" y="1294336"/>
            <a:ext cx="116284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679" y="2882663"/>
            <a:ext cx="1733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794" y="2857929"/>
            <a:ext cx="1676723" cy="5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226" y="2792530"/>
            <a:ext cx="1800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827" y="3548276"/>
            <a:ext cx="3194357" cy="29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3897" y="3544011"/>
            <a:ext cx="28479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5700" y="3437117"/>
            <a:ext cx="3359696" cy="32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411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33" name="图片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101" y="19745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图表 36"/>
          <p:cNvGraphicFramePr/>
          <p:nvPr/>
        </p:nvGraphicFramePr>
        <p:xfrm>
          <a:off x="1284319" y="1069450"/>
          <a:ext cx="9864103" cy="499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8" name="文本框 17"/>
          <p:cNvSpPr txBox="1">
            <a:spLocks noChangeArrowheads="1"/>
          </p:cNvSpPr>
          <p:nvPr/>
        </p:nvSpPr>
        <p:spPr bwMode="auto">
          <a:xfrm>
            <a:off x="3430990" y="67645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570C1"/>
                </a:solidFill>
                <a:latin typeface="DIN" pitchFamily="50" charset="0"/>
              </a:rPr>
              <a:t>平</a:t>
            </a: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台资源数量一览图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5" name="Picture 3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38087" y="890801"/>
            <a:ext cx="831373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6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6627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6628" name="文本框 17"/>
          <p:cNvSpPr txBox="1">
            <a:spLocks noChangeArrowheads="1"/>
          </p:cNvSpPr>
          <p:nvPr/>
        </p:nvSpPr>
        <p:spPr bwMode="auto">
          <a:xfrm>
            <a:off x="914393" y="0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首页指南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8219497" y="1201001"/>
            <a:ext cx="1579595" cy="40943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728178" y="846160"/>
            <a:ext cx="1129220" cy="272955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8929180" y="832512"/>
            <a:ext cx="733436" cy="28660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152464" y="1187355"/>
            <a:ext cx="4008897" cy="40943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1750457" y="4641563"/>
            <a:ext cx="8075931" cy="68106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955174" y="5433134"/>
            <a:ext cx="1060982" cy="47634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1654922" y="1693647"/>
            <a:ext cx="8458069" cy="278282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8980225" y="5460429"/>
            <a:ext cx="696037" cy="47634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1875562" y="5977719"/>
            <a:ext cx="8005418" cy="40943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 flipV="1">
            <a:off x="9662614" y="723331"/>
            <a:ext cx="655093" cy="272956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08526" y="55955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客</a:t>
            </a:r>
            <a:r>
              <a:rPr lang="zh-CN" altLang="en-US" dirty="0" smtClean="0"/>
              <a:t>户登录注册处</a:t>
            </a:r>
            <a:endParaRPr lang="zh-CN" altLang="en-US" dirty="0"/>
          </a:p>
        </p:txBody>
      </p:sp>
      <p:cxnSp>
        <p:nvCxnSpPr>
          <p:cNvPr id="43" name="直接箭头连接符 42"/>
          <p:cNvCxnSpPr/>
          <p:nvPr/>
        </p:nvCxnSpPr>
        <p:spPr bwMode="auto">
          <a:xfrm flipH="1" flipV="1">
            <a:off x="7615452" y="532264"/>
            <a:ext cx="423079" cy="31389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55391" y="1910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所在大学范围显示</a:t>
            </a:r>
            <a:endParaRPr lang="zh-CN" altLang="en-US" dirty="0"/>
          </a:p>
        </p:txBody>
      </p:sp>
      <p:cxnSp>
        <p:nvCxnSpPr>
          <p:cNvPr id="47" name="直接箭头连接符 46"/>
          <p:cNvCxnSpPr>
            <a:endCxn id="26655" idx="0"/>
          </p:cNvCxnSpPr>
          <p:nvPr/>
        </p:nvCxnSpPr>
        <p:spPr bwMode="auto">
          <a:xfrm flipH="1" flipV="1">
            <a:off x="5794956" y="890801"/>
            <a:ext cx="141820" cy="28290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54389" y="5322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导航引导</a:t>
            </a:r>
            <a:endParaRPr lang="zh-CN" altLang="en-US" dirty="0"/>
          </a:p>
        </p:txBody>
      </p:sp>
      <p:cxnSp>
        <p:nvCxnSpPr>
          <p:cNvPr id="50" name="直接箭头连接符 49"/>
          <p:cNvCxnSpPr/>
          <p:nvPr/>
        </p:nvCxnSpPr>
        <p:spPr bwMode="auto">
          <a:xfrm flipH="1" flipV="1">
            <a:off x="1228299" y="2947916"/>
            <a:ext cx="2033517" cy="136478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3774" y="2429301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Banner</a:t>
            </a:r>
            <a:r>
              <a:rPr lang="zh-CN" altLang="en-US" dirty="0" smtClean="0"/>
              <a:t>主题</a:t>
            </a:r>
            <a:endParaRPr lang="en-US" altLang="zh-CN" dirty="0" smtClean="0"/>
          </a:p>
          <a:p>
            <a:r>
              <a:rPr lang="zh-CN" altLang="en-US" dirty="0"/>
              <a:t>轮</a:t>
            </a:r>
            <a:r>
              <a:rPr lang="zh-CN" altLang="en-US" dirty="0" smtClean="0"/>
              <a:t>播展示</a:t>
            </a:r>
            <a:endParaRPr lang="zh-CN" altLang="en-US" dirty="0"/>
          </a:p>
        </p:txBody>
      </p:sp>
      <p:cxnSp>
        <p:nvCxnSpPr>
          <p:cNvPr id="55" name="直接箭头连接符 54"/>
          <p:cNvCxnSpPr/>
          <p:nvPr/>
        </p:nvCxnSpPr>
        <p:spPr bwMode="auto">
          <a:xfrm flipH="1">
            <a:off x="1378424" y="4940490"/>
            <a:ext cx="1296537" cy="0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7549" y="465388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资源类别</a:t>
            </a:r>
            <a:endParaRPr lang="en-US" altLang="zh-CN" dirty="0" smtClean="0"/>
          </a:p>
          <a:p>
            <a:r>
              <a:rPr lang="zh-CN" altLang="en-US" dirty="0" smtClean="0"/>
              <a:t>展示</a:t>
            </a:r>
            <a:endParaRPr lang="zh-CN" altLang="en-US" dirty="0"/>
          </a:p>
        </p:txBody>
      </p:sp>
      <p:cxnSp>
        <p:nvCxnSpPr>
          <p:cNvPr id="59" name="直接箭头连接符 58"/>
          <p:cNvCxnSpPr/>
          <p:nvPr/>
        </p:nvCxnSpPr>
        <p:spPr bwMode="auto">
          <a:xfrm flipH="1">
            <a:off x="1665027" y="5718412"/>
            <a:ext cx="682388" cy="13648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9558" y="54454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资源划分</a:t>
            </a:r>
            <a:endParaRPr lang="en-US" altLang="zh-CN" dirty="0" smtClean="0"/>
          </a:p>
          <a:p>
            <a:r>
              <a:rPr lang="zh-CN" altLang="en-US" dirty="0"/>
              <a:t>板</a:t>
            </a:r>
            <a:r>
              <a:rPr lang="zh-CN" altLang="en-US" dirty="0" smtClean="0"/>
              <a:t>块标题</a:t>
            </a:r>
            <a:endParaRPr lang="zh-CN" altLang="en-US" dirty="0"/>
          </a:p>
        </p:txBody>
      </p:sp>
      <p:cxnSp>
        <p:nvCxnSpPr>
          <p:cNvPr id="63" name="直接箭头连接符 62"/>
          <p:cNvCxnSpPr/>
          <p:nvPr/>
        </p:nvCxnSpPr>
        <p:spPr bwMode="auto">
          <a:xfrm flipV="1">
            <a:off x="9471547" y="5622878"/>
            <a:ext cx="818865" cy="20471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385947" y="52680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资源刷新</a:t>
            </a:r>
            <a:endParaRPr lang="en-US" altLang="zh-CN" dirty="0" smtClean="0"/>
          </a:p>
          <a:p>
            <a:r>
              <a:rPr lang="zh-CN" altLang="en-US" dirty="0"/>
              <a:t>学</a:t>
            </a:r>
            <a:r>
              <a:rPr lang="zh-CN" altLang="en-US" dirty="0" smtClean="0"/>
              <a:t>习观看</a:t>
            </a:r>
            <a:endParaRPr lang="zh-CN" altLang="en-US" dirty="0"/>
          </a:p>
        </p:txBody>
      </p:sp>
      <p:cxnSp>
        <p:nvCxnSpPr>
          <p:cNvPr id="67" name="直接箭头连接符 66"/>
          <p:cNvCxnSpPr/>
          <p:nvPr/>
        </p:nvCxnSpPr>
        <p:spPr bwMode="auto">
          <a:xfrm>
            <a:off x="6237027" y="6318913"/>
            <a:ext cx="1023582" cy="300251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397086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资源列表</a:t>
            </a:r>
            <a:endParaRPr lang="zh-CN" altLang="en-US" dirty="0"/>
          </a:p>
        </p:txBody>
      </p:sp>
      <p:pic>
        <p:nvPicPr>
          <p:cNvPr id="71" name="图片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7131" y="-21530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459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8" name="Content Placeholder 2"/>
          <p:cNvSpPr txBox="1">
            <a:spLocks noChangeArrowheads="1"/>
          </p:cNvSpPr>
          <p:nvPr/>
        </p:nvSpPr>
        <p:spPr bwMode="auto">
          <a:xfrm>
            <a:off x="809625" y="4756150"/>
            <a:ext cx="10572750" cy="1089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20" tIns="60960" rIns="121920" bIns="60960"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95A5A6"/>
              </a:solidFill>
            </a:endParaRPr>
          </a:p>
        </p:txBody>
      </p:sp>
      <p:pic>
        <p:nvPicPr>
          <p:cNvPr id="38" name="图片 3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87766" y="-22165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文本框 17"/>
          <p:cNvSpPr txBox="1">
            <a:spLocks noChangeArrowheads="1"/>
          </p:cNvSpPr>
          <p:nvPr/>
        </p:nvSpPr>
        <p:spPr bwMode="auto">
          <a:xfrm>
            <a:off x="3430990" y="67645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570C1"/>
                </a:solidFill>
                <a:latin typeface="DIN" pitchFamily="50" charset="0"/>
              </a:rPr>
              <a:t>检</a:t>
            </a: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索指南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pic>
        <p:nvPicPr>
          <p:cNvPr id="19494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856" y="1704620"/>
            <a:ext cx="22669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523" y="1651331"/>
            <a:ext cx="7115900" cy="379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610436" y="57047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初级检索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619165" y="57320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高级检索</a:t>
            </a:r>
            <a:endParaRPr lang="zh-CN" altLang="en-US" dirty="0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982639" y="1001019"/>
            <a:ext cx="7497565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点击搜索框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---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支持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字段检索，二次检索、高级检索、知识点检索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四种检索方式。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91822" y="1746912"/>
            <a:ext cx="2306472" cy="43673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0483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484" name="文本框 17"/>
          <p:cNvSpPr txBox="1">
            <a:spLocks noChangeArrowheads="1"/>
          </p:cNvSpPr>
          <p:nvPr/>
        </p:nvSpPr>
        <p:spPr bwMode="auto">
          <a:xfrm>
            <a:off x="3308161" y="94940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1570C1"/>
                </a:solidFill>
                <a:latin typeface="DIN" pitchFamily="50" charset="0"/>
              </a:rPr>
              <a:t>使</a:t>
            </a: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用指南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0" y="2405281"/>
            <a:ext cx="12192000" cy="1550988"/>
          </a:xfrm>
          <a:prstGeom prst="rect">
            <a:avLst/>
          </a:prstGeom>
          <a:solidFill>
            <a:srgbClr val="00B0F0"/>
          </a:solidFill>
          <a:ln w="635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pic>
        <p:nvPicPr>
          <p:cNvPr id="20511" name="Picture 3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819507"/>
            <a:ext cx="6023992" cy="252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073" y="3043505"/>
            <a:ext cx="6156279" cy="379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2388" y="3480179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首</a:t>
            </a:r>
            <a:r>
              <a:rPr lang="zh-CN" altLang="en-US" dirty="0" smtClean="0"/>
              <a:t>页</a:t>
            </a:r>
            <a:r>
              <a:rPr lang="en-US" altLang="zh-CN" dirty="0" smtClean="0"/>
              <a:t>banner</a:t>
            </a:r>
            <a:r>
              <a:rPr lang="zh-CN" altLang="en-US" dirty="0" smtClean="0"/>
              <a:t>图以轮播形式展示各类主题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26530" y="2606722"/>
            <a:ext cx="616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点击某个</a:t>
            </a:r>
            <a:r>
              <a:rPr lang="en-US" altLang="zh-CN" dirty="0" smtClean="0"/>
              <a:t>banner</a:t>
            </a:r>
            <a:r>
              <a:rPr lang="zh-CN" altLang="en-US" dirty="0" smtClean="0"/>
              <a:t>主题后可了解详情信息以及相关视频的展示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7766" y="33715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接箭头连接符 27"/>
          <p:cNvCxnSpPr/>
          <p:nvPr/>
        </p:nvCxnSpPr>
        <p:spPr bwMode="auto">
          <a:xfrm>
            <a:off x="2074460" y="3043451"/>
            <a:ext cx="4080680" cy="2456597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 bwMode="auto">
          <a:xfrm>
            <a:off x="6100549" y="5062368"/>
            <a:ext cx="5841242" cy="17956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/>
          <p:nvPr/>
        </p:nvGrpSpPr>
        <p:grpSpPr bwMode="auto">
          <a:xfrm flipH="1">
            <a:off x="11182350" y="0"/>
            <a:ext cx="1009650" cy="1009650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507" name="组合 14"/>
          <p:cNvGrpSpPr/>
          <p:nvPr/>
        </p:nvGrpSpPr>
        <p:grpSpPr bwMode="auto">
          <a:xfrm flipV="1">
            <a:off x="0" y="5829300"/>
            <a:ext cx="1028700" cy="1028700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508" name="文本框 17"/>
          <p:cNvSpPr txBox="1">
            <a:spLocks noChangeArrowheads="1"/>
          </p:cNvSpPr>
          <p:nvPr/>
        </p:nvSpPr>
        <p:spPr bwMode="auto">
          <a:xfrm>
            <a:off x="3267218" y="94940"/>
            <a:ext cx="541020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1570C1"/>
                </a:solidFill>
                <a:latin typeface="DIN" pitchFamily="50" charset="0"/>
              </a:rPr>
              <a:t>使用指南</a:t>
            </a:r>
            <a:endParaRPr lang="zh-CN" altLang="en-US" sz="3200" dirty="0">
              <a:solidFill>
                <a:srgbClr val="1570C1"/>
              </a:solidFill>
              <a:latin typeface="DIN" pitchFamily="50" charset="0"/>
            </a:endParaRPr>
          </a:p>
        </p:txBody>
      </p:sp>
      <p:pic>
        <p:nvPicPr>
          <p:cNvPr id="42" name="图片 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160461" y="47050"/>
            <a:ext cx="2030562" cy="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256" y="728159"/>
            <a:ext cx="89995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hape 539"/>
          <p:cNvSpPr>
            <a:spLocks noChangeArrowheads="1"/>
          </p:cNvSpPr>
          <p:nvPr/>
        </p:nvSpPr>
        <p:spPr bwMode="auto">
          <a:xfrm rot="5400000">
            <a:off x="5191490" y="2036542"/>
            <a:ext cx="1468267" cy="74059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1570C1"/>
          </a:solidFill>
          <a:ln w="12700">
            <a:noFill/>
            <a:round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527350" y="1992574"/>
            <a:ext cx="1082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点击某一感</a:t>
            </a:r>
            <a:endParaRPr lang="en-US" altLang="zh-CN" sz="1000" dirty="0" smtClean="0"/>
          </a:p>
          <a:p>
            <a:r>
              <a:rPr lang="zh-CN" altLang="en-US" sz="1000" dirty="0" smtClean="0"/>
              <a:t>兴趣内容进</a:t>
            </a:r>
            <a:endParaRPr lang="en-US" altLang="zh-CN" sz="1000" dirty="0" smtClean="0"/>
          </a:p>
          <a:p>
            <a:r>
              <a:rPr lang="zh-CN" altLang="en-US" sz="1000" dirty="0" smtClean="0"/>
              <a:t>入详情页面</a:t>
            </a:r>
            <a:endParaRPr lang="en-US" altLang="zh-CN" sz="1000" dirty="0" smtClean="0"/>
          </a:p>
          <a:p>
            <a:r>
              <a:rPr lang="zh-CN" altLang="en-US" sz="1000" dirty="0" smtClean="0"/>
              <a:t>进行二次筛</a:t>
            </a:r>
            <a:endParaRPr lang="en-US" altLang="zh-CN" sz="1000" dirty="0" smtClean="0"/>
          </a:p>
          <a:p>
            <a:r>
              <a:rPr lang="zh-CN" altLang="en-US" sz="1000" dirty="0" smtClean="0"/>
              <a:t>选</a:t>
            </a:r>
            <a:endParaRPr lang="zh-CN" altLang="en-US" sz="1000" dirty="0"/>
          </a:p>
        </p:txBody>
      </p:sp>
      <p:pic>
        <p:nvPicPr>
          <p:cNvPr id="21546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632" y="3133178"/>
            <a:ext cx="6544807" cy="356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下箭头 56"/>
          <p:cNvSpPr/>
          <p:nvPr/>
        </p:nvSpPr>
        <p:spPr>
          <a:xfrm>
            <a:off x="8038531" y="1924334"/>
            <a:ext cx="477672" cy="1037230"/>
          </a:xfrm>
          <a:prstGeom prst="downArrow">
            <a:avLst/>
          </a:prstGeom>
          <a:solidFill>
            <a:srgbClr val="157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</a:t>
            </a:r>
            <a:endParaRPr lang="zh-CN" altLang="en-US" dirty="0"/>
          </a:p>
        </p:txBody>
      </p:sp>
      <p:sp>
        <p:nvSpPr>
          <p:cNvPr id="58" name="下箭头 57"/>
          <p:cNvSpPr/>
          <p:nvPr/>
        </p:nvSpPr>
        <p:spPr>
          <a:xfrm>
            <a:off x="3223146" y="1899312"/>
            <a:ext cx="477672" cy="1037230"/>
          </a:xfrm>
          <a:prstGeom prst="downArrow">
            <a:avLst/>
          </a:prstGeom>
          <a:solidFill>
            <a:srgbClr val="157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 bwMode="auto">
          <a:xfrm>
            <a:off x="1528549" y="954392"/>
            <a:ext cx="1078173" cy="38308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3480179" y="3507474"/>
            <a:ext cx="941696" cy="272955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61" name="直接箭头连接符 60"/>
          <p:cNvCxnSpPr>
            <a:stCxn id="59" idx="2"/>
          </p:cNvCxnSpPr>
          <p:nvPr/>
        </p:nvCxnSpPr>
        <p:spPr bwMode="auto">
          <a:xfrm>
            <a:off x="2067636" y="1337481"/>
            <a:ext cx="1480782" cy="1951629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WPS 演示</Application>
  <PresentationFormat>自定义</PresentationFormat>
  <Paragraphs>113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Calibri Light</vt:lpstr>
      <vt:lpstr>DIN</vt:lpstr>
      <vt:lpstr>Arial</vt:lpstr>
      <vt:lpstr>微软雅黑</vt:lpstr>
      <vt:lpstr>Times New Roman</vt:lpstr>
      <vt:lpstr>Segoe Print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qq;805192436</dc:creator>
  <cp:lastModifiedBy>李葳蕤</cp:lastModifiedBy>
  <cp:revision>30</cp:revision>
  <dcterms:created xsi:type="dcterms:W3CDTF">2015-06-07T14:37:00Z</dcterms:created>
  <dcterms:modified xsi:type="dcterms:W3CDTF">2018-12-19T07:50:19Z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