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257" r:id="rId3"/>
    <p:sldId id="258" r:id="rId4"/>
    <p:sldId id="262" r:id="rId5"/>
    <p:sldId id="287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323" r:id="rId17"/>
    <p:sldId id="273" r:id="rId18"/>
    <p:sldId id="324" r:id="rId19"/>
    <p:sldId id="274" r:id="rId20"/>
    <p:sldId id="325" r:id="rId21"/>
    <p:sldId id="275" r:id="rId22"/>
    <p:sldId id="326" r:id="rId23"/>
    <p:sldId id="276" r:id="rId24"/>
    <p:sldId id="327" r:id="rId25"/>
    <p:sldId id="312" r:id="rId26"/>
    <p:sldId id="356" r:id="rId27"/>
    <p:sldId id="277" r:id="rId28"/>
    <p:sldId id="278" r:id="rId29"/>
    <p:sldId id="279" r:id="rId30"/>
    <p:sldId id="280" r:id="rId31"/>
    <p:sldId id="329" r:id="rId32"/>
    <p:sldId id="281" r:id="rId33"/>
    <p:sldId id="330" r:id="rId34"/>
    <p:sldId id="282" r:id="rId35"/>
    <p:sldId id="346" r:id="rId36"/>
    <p:sldId id="351" r:id="rId37"/>
    <p:sldId id="283" r:id="rId38"/>
    <p:sldId id="284" r:id="rId39"/>
    <p:sldId id="285" r:id="rId40"/>
    <p:sldId id="286" r:id="rId4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</p:showPr>
  <p:clrMru>
    <a:srgbClr val="EF7773"/>
    <a:srgbClr val="EC5C57"/>
    <a:srgbClr val="D5493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318" y="-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pPr/>
              <a:t>2018-03-13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>
            <a:spLocks noGrp="1"/>
          </p:cNvSpPr>
          <p:nvPr>
            <p:ph type="title" hasCustomPrompt="1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标题文本</a:t>
            </a:r>
          </a:p>
        </p:txBody>
      </p:sp>
      <p:sp>
        <p:nvSpPr>
          <p:cNvPr id="12" name="正文级别 1…"/>
          <p:cNvSpPr>
            <a:spLocks noGrp="1"/>
          </p:cNvSpPr>
          <p:nvPr>
            <p:ph type="body" sz="quarter" idx="1" hasCustomPrompt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228600" algn="ctr">
              <a:spcBef>
                <a:spcPts val="0"/>
              </a:spcBef>
              <a:buSzTx/>
              <a:buNone/>
              <a:defRPr sz="2200"/>
            </a:lvl2pPr>
            <a:lvl3pPr marL="0" indent="457200" algn="ctr">
              <a:spcBef>
                <a:spcPts val="0"/>
              </a:spcBef>
              <a:buSzTx/>
              <a:buNone/>
              <a:defRPr sz="2200"/>
            </a:lvl3pPr>
            <a:lvl4pPr marL="0" indent="685800" algn="ctr">
              <a:spcBef>
                <a:spcPts val="0"/>
              </a:spcBef>
              <a:buSzTx/>
              <a:buNone/>
              <a:defRPr sz="2200"/>
            </a:lvl4pPr>
            <a:lvl5pPr marL="0" indent="914400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13" hasCustomPrompt="1"/>
          </p:nvPr>
        </p:nvSpPr>
        <p:spPr>
          <a:xfrm>
            <a:off x="1193800" y="4476750"/>
            <a:ext cx="9810750" cy="342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在此键入引文。”"/>
          <p:cNvSpPr>
            <a:spLocks noGrp="1"/>
          </p:cNvSpPr>
          <p:nvPr>
            <p:ph type="body" sz="quarter" idx="14" hasCustomPrompt="1"/>
          </p:nvPr>
        </p:nvSpPr>
        <p:spPr>
          <a:xfrm>
            <a:off x="1193800" y="2984500"/>
            <a:ext cx="9810750" cy="5207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“在此键入引文。”</a:t>
            </a:r>
          </a:p>
        </p:txBody>
      </p:sp>
      <p:sp>
        <p:nvSpPr>
          <p:cNvPr id="95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图像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图像"/>
          <p:cNvSpPr>
            <a:spLocks noGrp="1"/>
          </p:cNvSpPr>
          <p:nvPr>
            <p:ph type="pic" idx="13"/>
          </p:nvPr>
        </p:nvSpPr>
        <p:spPr>
          <a:xfrm>
            <a:off x="1562984" y="336550"/>
            <a:ext cx="9067801" cy="436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标题文本"/>
          <p:cNvSpPr>
            <a:spLocks noGrp="1"/>
          </p:cNvSpPr>
          <p:nvPr>
            <p:ph type="title" hasCustomPrompt="1"/>
          </p:nvPr>
        </p:nvSpPr>
        <p:spPr>
          <a:xfrm>
            <a:off x="317500" y="472440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标题文本</a:t>
            </a:r>
          </a:p>
        </p:txBody>
      </p:sp>
      <p:sp>
        <p:nvSpPr>
          <p:cNvPr id="22" name="正文级别 1…"/>
          <p:cNvSpPr>
            <a:spLocks noGrp="1"/>
          </p:cNvSpPr>
          <p:nvPr>
            <p:ph type="body" sz="quarter" idx="1" hasCustomPrompt="1"/>
          </p:nvPr>
        </p:nvSpPr>
        <p:spPr>
          <a:xfrm>
            <a:off x="317500" y="57594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228600" algn="ctr">
              <a:spcBef>
                <a:spcPts val="0"/>
              </a:spcBef>
              <a:buSzTx/>
              <a:buNone/>
              <a:defRPr sz="2200"/>
            </a:lvl2pPr>
            <a:lvl3pPr marL="0" indent="457200" algn="ctr">
              <a:spcBef>
                <a:spcPts val="0"/>
              </a:spcBef>
              <a:buSzTx/>
              <a:buNone/>
              <a:defRPr sz="2200"/>
            </a:lvl3pPr>
            <a:lvl4pPr marL="0" indent="685800" algn="ctr">
              <a:spcBef>
                <a:spcPts val="0"/>
              </a:spcBef>
              <a:buSzTx/>
              <a:buNone/>
              <a:defRPr sz="2200"/>
            </a:lvl4pPr>
            <a:lvl5pPr marL="0" indent="914400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文本"/>
          <p:cNvSpPr>
            <a:spLocks noGrp="1"/>
          </p:cNvSpPr>
          <p:nvPr>
            <p:ph type="title" hasCustomPrompt="1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31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垂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像"/>
          <p:cNvSpPr>
            <a:spLocks noGrp="1"/>
          </p:cNvSpPr>
          <p:nvPr>
            <p:ph type="pic" sz="half" idx="13"/>
          </p:nvPr>
        </p:nvSpPr>
        <p:spPr>
          <a:xfrm>
            <a:off x="6582990" y="552450"/>
            <a:ext cx="4762501" cy="5753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标题文本"/>
          <p:cNvSpPr>
            <a:spLocks noGrp="1"/>
          </p:cNvSpPr>
          <p:nvPr>
            <p:ph type="title" hasCustomPrompt="1"/>
          </p:nvPr>
        </p:nvSpPr>
        <p:spPr>
          <a:xfrm>
            <a:off x="825500" y="552450"/>
            <a:ext cx="5111750" cy="280670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标题文本</a:t>
            </a:r>
          </a:p>
        </p:txBody>
      </p:sp>
      <p:sp>
        <p:nvSpPr>
          <p:cNvPr id="40" name="正文级别 1…"/>
          <p:cNvSpPr>
            <a:spLocks noGrp="1"/>
          </p:cNvSpPr>
          <p:nvPr>
            <p:ph type="body" sz="quarter" idx="1" hasCustomPrompt="1"/>
          </p:nvPr>
        </p:nvSpPr>
        <p:spPr>
          <a:xfrm>
            <a:off x="825500" y="3422650"/>
            <a:ext cx="5111750" cy="2882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228600" algn="ctr">
              <a:spcBef>
                <a:spcPts val="0"/>
              </a:spcBef>
              <a:buSzTx/>
              <a:buNone/>
              <a:defRPr sz="2200"/>
            </a:lvl2pPr>
            <a:lvl3pPr marL="0" indent="457200" algn="ctr">
              <a:spcBef>
                <a:spcPts val="0"/>
              </a:spcBef>
              <a:buSzTx/>
              <a:buNone/>
              <a:defRPr sz="2200"/>
            </a:lvl3pPr>
            <a:lvl4pPr marL="0" indent="685800" algn="ctr">
              <a:spcBef>
                <a:spcPts val="0"/>
              </a:spcBef>
              <a:buSzTx/>
              <a:buNone/>
              <a:defRPr sz="2200"/>
            </a:lvl4pPr>
            <a:lvl5pPr marL="0" indent="914400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1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标题文本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标题文本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7" name="正文级别 1…"/>
          <p:cNvSpPr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8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、项目符号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图像"/>
          <p:cNvSpPr>
            <a:spLocks noGrp="1"/>
          </p:cNvSpPr>
          <p:nvPr>
            <p:ph type="pic" sz="half" idx="13"/>
          </p:nvPr>
        </p:nvSpPr>
        <p:spPr>
          <a:xfrm>
            <a:off x="6584950" y="1619250"/>
            <a:ext cx="4762500" cy="46037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标题文本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67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844550" y="1619250"/>
            <a:ext cx="5003800" cy="4603750"/>
          </a:xfrm>
          <a:prstGeom prst="rect">
            <a:avLst/>
          </a:prstGeom>
        </p:spPr>
        <p:txBody>
          <a:bodyPr/>
          <a:lstStyle>
            <a:lvl1pPr marL="273050" indent="-273050">
              <a:spcBef>
                <a:spcPts val="2200"/>
              </a:spcBef>
              <a:defRPr sz="2200"/>
            </a:lvl1pPr>
            <a:lvl2pPr marL="831850" indent="-273050">
              <a:spcBef>
                <a:spcPts val="2200"/>
              </a:spcBef>
              <a:defRPr sz="2200"/>
            </a:lvl2pPr>
            <a:lvl3pPr marL="1390650" indent="-273050">
              <a:spcBef>
                <a:spcPts val="2200"/>
              </a:spcBef>
              <a:defRPr sz="2200"/>
            </a:lvl3pPr>
            <a:lvl4pPr marL="1949450" indent="-273050">
              <a:spcBef>
                <a:spcPts val="2200"/>
              </a:spcBef>
              <a:defRPr sz="2200"/>
            </a:lvl4pPr>
            <a:lvl5pPr marL="2508250" indent="-273050">
              <a:spcBef>
                <a:spcPts val="2200"/>
              </a:spcBef>
              <a:defRPr sz="2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8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正文级别 1…"/>
          <p:cNvSpPr>
            <a:spLocks noGrp="1"/>
          </p:cNvSpPr>
          <p:nvPr>
            <p:ph type="body" idx="1" hasCustomPrompt="1"/>
          </p:nvPr>
        </p:nvSpPr>
        <p:spPr>
          <a:xfrm>
            <a:off x="844550" y="889000"/>
            <a:ext cx="10502900" cy="5073650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6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图像"/>
          <p:cNvSpPr>
            <a:spLocks noGrp="1"/>
          </p:cNvSpPr>
          <p:nvPr>
            <p:ph type="pic" sz="quarter" idx="13"/>
          </p:nvPr>
        </p:nvSpPr>
        <p:spPr>
          <a:xfrm>
            <a:off x="7880350" y="3524250"/>
            <a:ext cx="3702050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图像"/>
          <p:cNvSpPr>
            <a:spLocks noGrp="1"/>
          </p:cNvSpPr>
          <p:nvPr>
            <p:ph type="pic" sz="quarter" idx="14"/>
          </p:nvPr>
        </p:nvSpPr>
        <p:spPr>
          <a:xfrm>
            <a:off x="7880350" y="565150"/>
            <a:ext cx="3702050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图像"/>
          <p:cNvSpPr>
            <a:spLocks noGrp="1"/>
          </p:cNvSpPr>
          <p:nvPr>
            <p:ph type="pic" idx="15"/>
          </p:nvPr>
        </p:nvSpPr>
        <p:spPr>
          <a:xfrm>
            <a:off x="603250" y="565150"/>
            <a:ext cx="708660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>
            <a:spLocks noGrp="1"/>
          </p:cNvSpPr>
          <p:nvPr>
            <p:ph type="title"/>
          </p:nvPr>
        </p:nvSpPr>
        <p:spPr>
          <a:xfrm>
            <a:off x="844550" y="476250"/>
            <a:ext cx="10502900" cy="1143000"/>
          </a:xfrm>
          <a:prstGeom prst="rect">
            <a:avLst/>
          </a:prstGeom>
          <a:ln w="3175">
            <a:miter lim="400000"/>
          </a:ln>
        </p:spPr>
        <p:txBody>
          <a:bodyPr lIns="25400" tIns="25400" rIns="25400" bIns="254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>
            <a:spLocks noGrp="1"/>
          </p:cNvSpPr>
          <p:nvPr>
            <p:ph type="body" idx="1"/>
          </p:nvPr>
        </p:nvSpPr>
        <p:spPr>
          <a:xfrm>
            <a:off x="844550" y="1619250"/>
            <a:ext cx="10502900" cy="4603750"/>
          </a:xfrm>
          <a:prstGeom prst="rect">
            <a:avLst/>
          </a:prstGeom>
          <a:ln w="3175">
            <a:miter lim="400000"/>
          </a:ln>
        </p:spPr>
        <p:txBody>
          <a:bodyPr lIns="25400" tIns="25400" rIns="25400" bIns="254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>
            <a:spLocks noGrp="1"/>
          </p:cNvSpPr>
          <p:nvPr>
            <p:ph type="sldNum" sz="quarter" idx="2"/>
          </p:nvPr>
        </p:nvSpPr>
        <p:spPr>
          <a:xfrm>
            <a:off x="5976340" y="6540500"/>
            <a:ext cx="232970" cy="228600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00"/>
        </a:spcBef>
        <a:spcAft>
          <a:spcPts val="0"/>
        </a:spcAft>
        <a:buClrTx/>
        <a:buSzPct val="75000"/>
        <a:buFontTx/>
        <a:buChar char="•"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952500" marR="0" indent="-317500" algn="l" defTabSz="412750" rtl="0" latinLnBrk="0">
        <a:lnSpc>
          <a:spcPct val="100000"/>
        </a:lnSpc>
        <a:spcBef>
          <a:spcPts val="2900"/>
        </a:spcBef>
        <a:spcAft>
          <a:spcPts val="0"/>
        </a:spcAft>
        <a:buClrTx/>
        <a:buSzPct val="75000"/>
        <a:buFontTx/>
        <a:buChar char="•"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587500" marR="0" indent="-317500" algn="l" defTabSz="412750" rtl="0" latinLnBrk="0">
        <a:lnSpc>
          <a:spcPct val="100000"/>
        </a:lnSpc>
        <a:spcBef>
          <a:spcPts val="2900"/>
        </a:spcBef>
        <a:spcAft>
          <a:spcPts val="0"/>
        </a:spcAft>
        <a:buClrTx/>
        <a:buSzPct val="75000"/>
        <a:buFontTx/>
        <a:buChar char="•"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222500" marR="0" indent="-317500" algn="l" defTabSz="412750" rtl="0" latinLnBrk="0">
        <a:lnSpc>
          <a:spcPct val="100000"/>
        </a:lnSpc>
        <a:spcBef>
          <a:spcPts val="2900"/>
        </a:spcBef>
        <a:spcAft>
          <a:spcPts val="0"/>
        </a:spcAft>
        <a:buClrTx/>
        <a:buSzPct val="75000"/>
        <a:buFontTx/>
        <a:buChar char="•"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857500" marR="0" indent="-317500" algn="l" defTabSz="412750" rtl="0" latinLnBrk="0">
        <a:lnSpc>
          <a:spcPct val="100000"/>
        </a:lnSpc>
        <a:spcBef>
          <a:spcPts val="2900"/>
        </a:spcBef>
        <a:spcAft>
          <a:spcPts val="0"/>
        </a:spcAft>
        <a:buClrTx/>
        <a:buSzPct val="75000"/>
        <a:buFontTx/>
        <a:buChar char="•"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492500" marR="0" indent="-317500" algn="l" defTabSz="412750" rtl="0" latinLnBrk="0">
        <a:lnSpc>
          <a:spcPct val="100000"/>
        </a:lnSpc>
        <a:spcBef>
          <a:spcPts val="2900"/>
        </a:spcBef>
        <a:spcAft>
          <a:spcPts val="0"/>
        </a:spcAft>
        <a:buClrTx/>
        <a:buSzPct val="75000"/>
        <a:buFontTx/>
        <a:buChar char="•"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127500" marR="0" indent="-317500" algn="l" defTabSz="412750" rtl="0" latinLnBrk="0">
        <a:lnSpc>
          <a:spcPct val="100000"/>
        </a:lnSpc>
        <a:spcBef>
          <a:spcPts val="2900"/>
        </a:spcBef>
        <a:spcAft>
          <a:spcPts val="0"/>
        </a:spcAft>
        <a:buClrTx/>
        <a:buSzPct val="75000"/>
        <a:buFontTx/>
        <a:buChar char="•"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4762500" marR="0" indent="-317500" algn="l" defTabSz="412750" rtl="0" latinLnBrk="0">
        <a:lnSpc>
          <a:spcPct val="100000"/>
        </a:lnSpc>
        <a:spcBef>
          <a:spcPts val="2900"/>
        </a:spcBef>
        <a:spcAft>
          <a:spcPts val="0"/>
        </a:spcAft>
        <a:buClrTx/>
        <a:buSzPct val="75000"/>
        <a:buFontTx/>
        <a:buChar char="•"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397500" marR="0" indent="-317500" algn="l" defTabSz="412750" rtl="0" latinLnBrk="0">
        <a:lnSpc>
          <a:spcPct val="100000"/>
        </a:lnSpc>
        <a:spcBef>
          <a:spcPts val="2900"/>
        </a:spcBef>
        <a:spcAft>
          <a:spcPts val="0"/>
        </a:spcAft>
        <a:buClrTx/>
        <a:buSzPct val="75000"/>
        <a:buFontTx/>
        <a:buChar char="•"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20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52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2.png"/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20.png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矩形"/>
          <p:cNvSpPr/>
          <p:nvPr/>
        </p:nvSpPr>
        <p:spPr>
          <a:xfrm>
            <a:off x="-50800" y="-25400"/>
            <a:ext cx="12242801" cy="6883400"/>
          </a:xfrm>
          <a:prstGeom prst="rect">
            <a:avLst/>
          </a:prstGeom>
          <a:solidFill>
            <a:schemeClr val="accent5">
              <a:hueOff val="-444211"/>
              <a:satOff val="-14900"/>
              <a:lumOff val="22857"/>
            </a:schemeClr>
          </a:solid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 algn="l">
              <a:defRPr sz="1400" spc="42">
                <a:solidFill>
                  <a:schemeClr val="accent1">
                    <a:satOff val="-3340"/>
                    <a:lumOff val="26614"/>
                  </a:schemeClr>
                </a:solidFill>
              </a:defRPr>
            </a:pPr>
            <a:endParaRPr/>
          </a:p>
        </p:txBody>
      </p:sp>
      <p:grpSp>
        <p:nvGrpSpPr>
          <p:cNvPr id="122" name="组 52.png"/>
          <p:cNvGrpSpPr/>
          <p:nvPr/>
        </p:nvGrpSpPr>
        <p:grpSpPr>
          <a:xfrm>
            <a:off x="-1116960" y="-145574"/>
            <a:ext cx="14425614" cy="7148513"/>
            <a:chOff x="0" y="0"/>
            <a:chExt cx="14425612" cy="7148512"/>
          </a:xfrm>
        </p:grpSpPr>
        <p:pic>
          <p:nvPicPr>
            <p:cNvPr id="121" name="组 52.png" descr="组 52.png"/>
            <p:cNvPicPr>
              <a:picLocks noChangeAspect="1"/>
            </p:cNvPicPr>
            <p:nvPr/>
          </p:nvPicPr>
          <p:blipFill>
            <a:blip r:embed="rId2" cstate="print">
              <a:alphaModFix amt="5000"/>
            </a:blip>
            <a:srcRect l="16955" b="13806"/>
            <a:stretch>
              <a:fillRect/>
            </a:stretch>
          </p:blipFill>
          <p:spPr>
            <a:xfrm>
              <a:off x="50800" y="50980"/>
              <a:ext cx="14324060" cy="704658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0" name="组 52.png" descr="组 52.png"/>
            <p:cNvPicPr/>
            <p:nvPr/>
          </p:nvPicPr>
          <p:blipFill>
            <a:blip r:embed="rId3" cstate="print">
              <a:alphaModFix amt="5000"/>
            </a:blip>
            <a:stretch>
              <a:fillRect/>
            </a:stretch>
          </p:blipFill>
          <p:spPr>
            <a:xfrm>
              <a:off x="0" y="0"/>
              <a:ext cx="14425613" cy="7148513"/>
            </a:xfrm>
            <a:prstGeom prst="rect">
              <a:avLst/>
            </a:prstGeom>
            <a:effectLst/>
          </p:spPr>
        </p:pic>
      </p:grpSp>
      <p:sp>
        <p:nvSpPr>
          <p:cNvPr id="123" name="线条"/>
          <p:cNvSpPr/>
          <p:nvPr/>
        </p:nvSpPr>
        <p:spPr>
          <a:xfrm>
            <a:off x="-922058" y="4582309"/>
            <a:ext cx="13503020" cy="8880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605" extrusionOk="0">
                <a:moveTo>
                  <a:pt x="0" y="10501"/>
                </a:moveTo>
                <a:cubicBezTo>
                  <a:pt x="1821" y="3000"/>
                  <a:pt x="3753" y="2219"/>
                  <a:pt x="5604" y="8237"/>
                </a:cubicBezTo>
                <a:cubicBezTo>
                  <a:pt x="6745" y="11948"/>
                  <a:pt x="7846" y="18237"/>
                  <a:pt x="9018" y="19402"/>
                </a:cubicBezTo>
                <a:cubicBezTo>
                  <a:pt x="10235" y="20614"/>
                  <a:pt x="11433" y="16258"/>
                  <a:pt x="12567" y="10068"/>
                </a:cubicBezTo>
                <a:cubicBezTo>
                  <a:pt x="13334" y="5881"/>
                  <a:pt x="14092" y="807"/>
                  <a:pt x="14917" y="91"/>
                </a:cubicBezTo>
                <a:cubicBezTo>
                  <a:pt x="16157" y="-986"/>
                  <a:pt x="17291" y="7782"/>
                  <a:pt x="18481" y="12360"/>
                </a:cubicBezTo>
                <a:cubicBezTo>
                  <a:pt x="19496" y="16262"/>
                  <a:pt x="20560" y="17099"/>
                  <a:pt x="21600" y="14813"/>
                </a:cubicBezTo>
              </a:path>
            </a:pathLst>
          </a:custGeom>
          <a:ln w="12700">
            <a:solidFill>
              <a:srgbClr val="FFFFFF">
                <a:alpha val="5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124" name="线条"/>
          <p:cNvSpPr/>
          <p:nvPr/>
        </p:nvSpPr>
        <p:spPr>
          <a:xfrm>
            <a:off x="-342950" y="4571457"/>
            <a:ext cx="13711401" cy="7086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816" extrusionOk="0">
                <a:moveTo>
                  <a:pt x="0" y="17783"/>
                </a:moveTo>
                <a:cubicBezTo>
                  <a:pt x="613" y="19266"/>
                  <a:pt x="1234" y="19519"/>
                  <a:pt x="1850" y="18537"/>
                </a:cubicBezTo>
                <a:cubicBezTo>
                  <a:pt x="3057" y="16615"/>
                  <a:pt x="4226" y="10000"/>
                  <a:pt x="5434" y="8227"/>
                </a:cubicBezTo>
                <a:cubicBezTo>
                  <a:pt x="6379" y="6840"/>
                  <a:pt x="7327" y="8435"/>
                  <a:pt x="8260" y="11298"/>
                </a:cubicBezTo>
                <a:cubicBezTo>
                  <a:pt x="9484" y="15052"/>
                  <a:pt x="10711" y="20982"/>
                  <a:pt x="11943" y="17723"/>
                </a:cubicBezTo>
                <a:cubicBezTo>
                  <a:pt x="12495" y="16263"/>
                  <a:pt x="13024" y="12976"/>
                  <a:pt x="13565" y="10585"/>
                </a:cubicBezTo>
                <a:cubicBezTo>
                  <a:pt x="14425" y="6783"/>
                  <a:pt x="15312" y="5253"/>
                  <a:pt x="16197" y="6257"/>
                </a:cubicBezTo>
                <a:cubicBezTo>
                  <a:pt x="17105" y="7288"/>
                  <a:pt x="18026" y="10934"/>
                  <a:pt x="18903" y="6376"/>
                </a:cubicBezTo>
                <a:cubicBezTo>
                  <a:pt x="19308" y="4268"/>
                  <a:pt x="19689" y="432"/>
                  <a:pt x="20112" y="36"/>
                </a:cubicBezTo>
                <a:cubicBezTo>
                  <a:pt x="20812" y="-618"/>
                  <a:pt x="21438" y="7707"/>
                  <a:pt x="21600" y="19816"/>
                </a:cubicBezTo>
              </a:path>
            </a:pathLst>
          </a:custGeom>
          <a:ln w="12700">
            <a:solidFill>
              <a:srgbClr val="FFFFFF">
                <a:alpha val="5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125" name="线条"/>
          <p:cNvSpPr/>
          <p:nvPr/>
        </p:nvSpPr>
        <p:spPr>
          <a:xfrm>
            <a:off x="-125711" y="4097351"/>
            <a:ext cx="13848016" cy="1634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69" h="19950" extrusionOk="0">
                <a:moveTo>
                  <a:pt x="0" y="3560"/>
                </a:moveTo>
                <a:cubicBezTo>
                  <a:pt x="988" y="12665"/>
                  <a:pt x="2466" y="17347"/>
                  <a:pt x="3962" y="16111"/>
                </a:cubicBezTo>
                <a:cubicBezTo>
                  <a:pt x="5220" y="15072"/>
                  <a:pt x="6358" y="9857"/>
                  <a:pt x="7604" y="8217"/>
                </a:cubicBezTo>
                <a:cubicBezTo>
                  <a:pt x="8507" y="7029"/>
                  <a:pt x="9424" y="7761"/>
                  <a:pt x="10331" y="8577"/>
                </a:cubicBezTo>
                <a:cubicBezTo>
                  <a:pt x="11570" y="9691"/>
                  <a:pt x="12808" y="10962"/>
                  <a:pt x="14026" y="13089"/>
                </a:cubicBezTo>
                <a:cubicBezTo>
                  <a:pt x="14713" y="14291"/>
                  <a:pt x="15404" y="15755"/>
                  <a:pt x="16096" y="14761"/>
                </a:cubicBezTo>
                <a:cubicBezTo>
                  <a:pt x="16877" y="13638"/>
                  <a:pt x="17526" y="9584"/>
                  <a:pt x="18135" y="5479"/>
                </a:cubicBezTo>
                <a:cubicBezTo>
                  <a:pt x="18477" y="3167"/>
                  <a:pt x="18832" y="762"/>
                  <a:pt x="19275" y="177"/>
                </a:cubicBezTo>
                <a:cubicBezTo>
                  <a:pt x="20657" y="-1650"/>
                  <a:pt x="21600" y="11083"/>
                  <a:pt x="20739" y="19950"/>
                </a:cubicBezTo>
              </a:path>
            </a:pathLst>
          </a:custGeom>
          <a:ln w="12700">
            <a:solidFill>
              <a:srgbClr val="FFFFFF">
                <a:alpha val="5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126" name="走进库客…"/>
          <p:cNvSpPr>
            <a:spLocks noGrp="1"/>
          </p:cNvSpPr>
          <p:nvPr>
            <p:ph type="ctrTitle"/>
          </p:nvPr>
        </p:nvSpPr>
        <p:spPr>
          <a:xfrm>
            <a:off x="432891" y="146050"/>
            <a:ext cx="10792818" cy="3173562"/>
          </a:xfrm>
          <a:prstGeom prst="rect">
            <a:avLst/>
          </a:prstGeom>
          <a:ln w="12700"/>
        </p:spPr>
        <p:txBody>
          <a:bodyPr/>
          <a:lstStyle/>
          <a:p>
            <a:pPr lvl="1">
              <a:lnSpc>
                <a:spcPct val="90000"/>
              </a:lnSpc>
              <a:defRPr sz="8000" b="1" spc="152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t>走进库客</a:t>
            </a:r>
          </a:p>
          <a:p>
            <a:pPr lvl="1">
              <a:lnSpc>
                <a:spcPct val="90000"/>
              </a:lnSpc>
              <a:defRPr sz="8000" b="1" spc="152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t>享受音乐</a:t>
            </a:r>
          </a:p>
        </p:txBody>
      </p:sp>
      <p:sp>
        <p:nvSpPr>
          <p:cNvPr id="127" name="新站内容的介绍及使用说明"/>
          <p:cNvSpPr>
            <a:spLocks noGrp="1"/>
          </p:cNvSpPr>
          <p:nvPr>
            <p:ph type="subTitle" sz="quarter" idx="1"/>
          </p:nvPr>
        </p:nvSpPr>
        <p:spPr>
          <a:xfrm>
            <a:off x="736600" y="3545483"/>
            <a:ext cx="10414000" cy="793751"/>
          </a:xfrm>
          <a:prstGeom prst="rect">
            <a:avLst/>
          </a:prstGeom>
          <a:ln w="12700"/>
        </p:spPr>
        <p:txBody>
          <a:bodyPr/>
          <a:lstStyle>
            <a:lvl1pPr>
              <a:defRPr sz="1800" b="1" spc="1314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rPr lang="zh-CN"/>
              <a:t>库客音乐</a:t>
            </a:r>
            <a:r>
              <a:t>新站介绍</a:t>
            </a:r>
            <a:r>
              <a:rPr lang="zh-CN"/>
              <a:t>及</a:t>
            </a:r>
            <a:r>
              <a:t>使用说明</a:t>
            </a:r>
          </a:p>
        </p:txBody>
      </p:sp>
      <p:sp>
        <p:nvSpPr>
          <p:cNvPr id="128" name="beta.kuke.com"/>
          <p:cNvSpPr/>
          <p:nvPr/>
        </p:nvSpPr>
        <p:spPr>
          <a:xfrm>
            <a:off x="4656280" y="5965508"/>
            <a:ext cx="2393315" cy="311785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1600" b="1" spc="512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rPr lang="en-US"/>
              <a:t>www</a:t>
            </a:r>
            <a:r>
              <a:t>.kuke.com</a:t>
            </a:r>
          </a:p>
        </p:txBody>
      </p:sp>
      <p:pic>
        <p:nvPicPr>
          <p:cNvPr id="129" name="kuke logo-01.png" descr="kuke logo-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93213" y="-739775"/>
            <a:ext cx="2628603" cy="2628603"/>
          </a:xfrm>
          <a:prstGeom prst="rect">
            <a:avLst/>
          </a:prstGeom>
          <a:ln w="3175">
            <a:miter lim="400000"/>
            <a:headEnd/>
            <a:tailEnd/>
          </a:ln>
        </p:spPr>
      </p:pic>
      <p:sp>
        <p:nvSpPr>
          <p:cNvPr id="130" name="线条"/>
          <p:cNvSpPr/>
          <p:nvPr/>
        </p:nvSpPr>
        <p:spPr>
          <a:xfrm>
            <a:off x="3809590" y="6134100"/>
            <a:ext cx="726073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131" name="线条"/>
          <p:cNvSpPr/>
          <p:nvPr/>
        </p:nvSpPr>
        <p:spPr>
          <a:xfrm>
            <a:off x="7122937" y="6112172"/>
            <a:ext cx="726073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asted-image.png" descr="pasted-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7653" y="2607110"/>
            <a:ext cx="6473894" cy="3564450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02" name="成组"/>
          <p:cNvSpPr/>
          <p:nvPr/>
        </p:nvSpPr>
        <p:spPr>
          <a:xfrm>
            <a:off x="1526455" y="414176"/>
            <a:ext cx="2199979" cy="1441116"/>
          </a:xfrm>
          <a:prstGeom prst="rect">
            <a:avLst/>
          </a:prstGeom>
          <a:ln w="3175">
            <a:miter lim="400000"/>
          </a:ln>
        </p:spPr>
        <p:txBody>
          <a:bodyPr lIns="22859" tIns="22859" rIns="22859" bIns="22859"/>
          <a:lstStyle>
            <a:lvl1pPr algn="l" defTabSz="457200">
              <a:defRPr sz="1800">
                <a:solidFill>
                  <a:srgbClr val="A6AAA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网站结构介绍</a:t>
            </a:r>
          </a:p>
        </p:txBody>
      </p:sp>
      <p:sp>
        <p:nvSpPr>
          <p:cNvPr id="203" name="01"/>
          <p:cNvSpPr/>
          <p:nvPr/>
        </p:nvSpPr>
        <p:spPr>
          <a:xfrm>
            <a:off x="476148" y="431800"/>
            <a:ext cx="317704" cy="3302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1800">
                <a:solidFill>
                  <a:srgbClr val="A6AAA9"/>
                </a:solidFill>
              </a:defRPr>
            </a:lvl1pPr>
          </a:lstStyle>
          <a:p>
            <a:r>
              <a:t>01</a:t>
            </a:r>
          </a:p>
        </p:txBody>
      </p:sp>
      <p:sp>
        <p:nvSpPr>
          <p:cNvPr id="204" name="线条"/>
          <p:cNvSpPr/>
          <p:nvPr/>
        </p:nvSpPr>
        <p:spPr>
          <a:xfrm>
            <a:off x="822712" y="596900"/>
            <a:ext cx="576057" cy="0"/>
          </a:xfrm>
          <a:prstGeom prst="line">
            <a:avLst/>
          </a:prstGeom>
          <a:ln w="12700">
            <a:solidFill>
              <a:srgbClr val="AAADAC">
                <a:alpha val="5014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205" name="视频"/>
          <p:cNvSpPr/>
          <p:nvPr/>
        </p:nvSpPr>
        <p:spPr>
          <a:xfrm>
            <a:off x="5156201" y="815647"/>
            <a:ext cx="1879600" cy="638175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视频</a:t>
            </a:r>
            <a:r>
              <a:rPr lang="zh-CN"/>
              <a:t>频道</a:t>
            </a:r>
          </a:p>
        </p:txBody>
      </p:sp>
      <p:sp>
        <p:nvSpPr>
          <p:cNvPr id="206" name="热门归类，想看就看"/>
          <p:cNvSpPr/>
          <p:nvPr/>
        </p:nvSpPr>
        <p:spPr>
          <a:xfrm>
            <a:off x="1327150" y="1664335"/>
            <a:ext cx="10058400" cy="325120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 </a:t>
            </a:r>
            <a:r>
              <a:rPr lang="zh-CN">
                <a:ea typeface="宋体" panose="02010600030101010101" pitchFamily="2" charset="-122"/>
              </a:rPr>
              <a:t>该频道包含约</a:t>
            </a:r>
            <a:r>
              <a:rPr lang="en-US" altLang="zh-CN">
                <a:ea typeface="宋体" panose="02010600030101010101" pitchFamily="2" charset="-122"/>
              </a:rPr>
              <a:t>4000</a:t>
            </a:r>
            <a:r>
              <a:rPr lang="zh-CN" altLang="en-US">
                <a:ea typeface="宋体" panose="02010600030101010101" pitchFamily="2" charset="-122"/>
              </a:rPr>
              <a:t>小时的视频资源，涵盖经典音乐会现场、歌剧、芭蕾、爵士、音乐纪录片等类别</a:t>
            </a:r>
            <a:r>
              <a:rPr lang="en-US" altLang="zh-CN">
                <a:ea typeface="宋体" panose="02010600030101010101" pitchFamily="2" charset="-122"/>
              </a:rPr>
              <a:t>;</a:t>
            </a:r>
            <a:endParaRPr lang="zh-CN" altLang="en-US">
              <a:ea typeface="宋体" panose="02010600030101010101" pitchFamily="2" charset="-122"/>
            </a:endParaRPr>
          </a:p>
        </p:txBody>
      </p:sp>
      <p:pic>
        <p:nvPicPr>
          <p:cNvPr id="207" name="pasted-image.pdf" descr="pasted-image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94119" y="252126"/>
            <a:ext cx="977901" cy="384748"/>
          </a:xfrm>
          <a:prstGeom prst="rect">
            <a:avLst/>
          </a:prstGeom>
          <a:ln w="3175">
            <a:miter lim="400000"/>
            <a:headEnd/>
            <a:tailEnd/>
          </a:ln>
        </p:spPr>
      </p:pic>
      <p:pic>
        <p:nvPicPr>
          <p:cNvPr id="208" name="pasted-image.png" descr="pasted-imag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14524" y="2367925"/>
            <a:ext cx="6959601" cy="4042820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asted-image.png" descr="pasted-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8326" y="2727061"/>
            <a:ext cx="5736206" cy="2776471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11" name="成组"/>
          <p:cNvSpPr/>
          <p:nvPr/>
        </p:nvSpPr>
        <p:spPr>
          <a:xfrm>
            <a:off x="1526455" y="414176"/>
            <a:ext cx="2199979" cy="1441116"/>
          </a:xfrm>
          <a:prstGeom prst="rect">
            <a:avLst/>
          </a:prstGeom>
          <a:ln w="3175">
            <a:miter lim="400000"/>
          </a:ln>
        </p:spPr>
        <p:txBody>
          <a:bodyPr lIns="22859" tIns="22859" rIns="22859" bIns="22859"/>
          <a:lstStyle>
            <a:lvl1pPr algn="l" defTabSz="457200">
              <a:defRPr sz="1800">
                <a:solidFill>
                  <a:srgbClr val="A6AAA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网站结构介绍</a:t>
            </a:r>
          </a:p>
        </p:txBody>
      </p:sp>
      <p:sp>
        <p:nvSpPr>
          <p:cNvPr id="212" name="01"/>
          <p:cNvSpPr/>
          <p:nvPr/>
        </p:nvSpPr>
        <p:spPr>
          <a:xfrm>
            <a:off x="476148" y="431800"/>
            <a:ext cx="317704" cy="3302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1800">
                <a:solidFill>
                  <a:srgbClr val="A6AAA9"/>
                </a:solidFill>
              </a:defRPr>
            </a:lvl1pPr>
          </a:lstStyle>
          <a:p>
            <a:r>
              <a:t>01</a:t>
            </a:r>
          </a:p>
        </p:txBody>
      </p:sp>
      <p:sp>
        <p:nvSpPr>
          <p:cNvPr id="213" name="线条"/>
          <p:cNvSpPr/>
          <p:nvPr/>
        </p:nvSpPr>
        <p:spPr>
          <a:xfrm>
            <a:off x="822712" y="596900"/>
            <a:ext cx="576057" cy="0"/>
          </a:xfrm>
          <a:prstGeom prst="line">
            <a:avLst/>
          </a:prstGeom>
          <a:ln w="12700">
            <a:solidFill>
              <a:srgbClr val="AAADAC">
                <a:alpha val="5014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214" name="剧院"/>
          <p:cNvSpPr/>
          <p:nvPr/>
        </p:nvSpPr>
        <p:spPr>
          <a:xfrm>
            <a:off x="5156201" y="815647"/>
            <a:ext cx="1879600" cy="638175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剧院</a:t>
            </a:r>
            <a:r>
              <a:rPr lang="zh-CN"/>
              <a:t>频道</a:t>
            </a:r>
          </a:p>
        </p:txBody>
      </p:sp>
      <p:sp>
        <p:nvSpPr>
          <p:cNvPr id="215" name="涵盖歌剧、音乐会、舞蹈、话剧、戏曲、相声等剧院提供点播、直播两种观看模式"/>
          <p:cNvSpPr/>
          <p:nvPr/>
        </p:nvSpPr>
        <p:spPr>
          <a:xfrm>
            <a:off x="1538605" y="1541780"/>
            <a:ext cx="9423400" cy="599440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/>
            <a:r>
              <a:rPr lang="zh-CN">
                <a:ea typeface="宋体" panose="02010600030101010101" pitchFamily="2" charset="-122"/>
              </a:rPr>
              <a:t>与国内多家著名剧院和演出团体合作，内容</a:t>
            </a:r>
            <a:r>
              <a:t>涵盖歌剧、音乐会、舞蹈、话剧、戏曲、相声等</a:t>
            </a:r>
            <a:r>
              <a:rPr lang="zh-CN">
                <a:ea typeface="宋体" panose="02010600030101010101" pitchFamily="2" charset="-122"/>
              </a:rPr>
              <a:t>。</a:t>
            </a:r>
          </a:p>
          <a:p>
            <a:pPr algn="l"/>
            <a:r>
              <a:rPr lang="zh-CN">
                <a:ea typeface="宋体" panose="02010600030101010101" pitchFamily="2" charset="-122"/>
              </a:rPr>
              <a:t>并</a:t>
            </a:r>
            <a:r>
              <a:t>提供</a:t>
            </a:r>
            <a:r>
              <a:rPr>
                <a:sym typeface="+mn-ea"/>
              </a:rPr>
              <a:t>直播</a:t>
            </a:r>
            <a:r>
              <a:rPr lang="zh-CN">
                <a:ea typeface="宋体" panose="02010600030101010101" pitchFamily="2" charset="-122"/>
                <a:sym typeface="+mn-ea"/>
              </a:rPr>
              <a:t>、</a:t>
            </a:r>
            <a:r>
              <a:t>点播两种观看模式</a:t>
            </a:r>
            <a:r>
              <a:rPr lang="zh-CN">
                <a:ea typeface="宋体" panose="02010600030101010101" pitchFamily="2" charset="-122"/>
              </a:rPr>
              <a:t>，直播在设定时间播出，点播随时可以观看；</a:t>
            </a:r>
          </a:p>
        </p:txBody>
      </p:sp>
      <p:pic>
        <p:nvPicPr>
          <p:cNvPr id="216" name="pasted-image.pdf" descr="pasted-image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94119" y="252126"/>
            <a:ext cx="977901" cy="384748"/>
          </a:xfrm>
          <a:prstGeom prst="rect">
            <a:avLst/>
          </a:prstGeom>
          <a:ln w="3175">
            <a:miter lim="400000"/>
            <a:headEnd/>
            <a:tailEnd/>
          </a:ln>
        </p:spPr>
      </p:pic>
      <p:pic>
        <p:nvPicPr>
          <p:cNvPr id="217" name="pasted-image.png" descr="pasted-imag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15543" y="2445246"/>
            <a:ext cx="6477771" cy="3340101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成组"/>
          <p:cNvSpPr/>
          <p:nvPr/>
        </p:nvSpPr>
        <p:spPr>
          <a:xfrm>
            <a:off x="1526455" y="414176"/>
            <a:ext cx="2199979" cy="1441116"/>
          </a:xfrm>
          <a:prstGeom prst="rect">
            <a:avLst/>
          </a:prstGeom>
          <a:ln w="3175">
            <a:miter lim="400000"/>
          </a:ln>
        </p:spPr>
        <p:txBody>
          <a:bodyPr lIns="22859" tIns="22859" rIns="22859" bIns="22859"/>
          <a:lstStyle>
            <a:lvl1pPr algn="l" defTabSz="457200">
              <a:defRPr sz="1800">
                <a:solidFill>
                  <a:srgbClr val="A6AAA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网站结构介绍</a:t>
            </a:r>
          </a:p>
        </p:txBody>
      </p:sp>
      <p:sp>
        <p:nvSpPr>
          <p:cNvPr id="220" name="01"/>
          <p:cNvSpPr/>
          <p:nvPr/>
        </p:nvSpPr>
        <p:spPr>
          <a:xfrm>
            <a:off x="476148" y="431800"/>
            <a:ext cx="317704" cy="3302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1800">
                <a:solidFill>
                  <a:srgbClr val="A6AAA9"/>
                </a:solidFill>
              </a:defRPr>
            </a:lvl1pPr>
          </a:lstStyle>
          <a:p>
            <a:r>
              <a:t>01</a:t>
            </a:r>
          </a:p>
        </p:txBody>
      </p:sp>
      <p:sp>
        <p:nvSpPr>
          <p:cNvPr id="221" name="线条"/>
          <p:cNvSpPr/>
          <p:nvPr/>
        </p:nvSpPr>
        <p:spPr>
          <a:xfrm>
            <a:off x="822712" y="596900"/>
            <a:ext cx="576057" cy="0"/>
          </a:xfrm>
          <a:prstGeom prst="line">
            <a:avLst/>
          </a:prstGeom>
          <a:ln w="12700">
            <a:solidFill>
              <a:srgbClr val="AAADAC">
                <a:alpha val="5014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222" name="有声读物"/>
          <p:cNvSpPr/>
          <p:nvPr/>
        </p:nvSpPr>
        <p:spPr>
          <a:xfrm>
            <a:off x="4699000" y="743892"/>
            <a:ext cx="2794000" cy="638175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有声读物</a:t>
            </a:r>
            <a:r>
              <a:rPr lang="zh-CN"/>
              <a:t>频道</a:t>
            </a:r>
          </a:p>
        </p:txBody>
      </p:sp>
      <p:sp>
        <p:nvSpPr>
          <p:cNvPr id="223" name="受大众的喜爱涵盖儿童文学、诗歌名著、小说、历史传记等近万部有声读物经典作品"/>
          <p:cNvSpPr/>
          <p:nvPr/>
        </p:nvSpPr>
        <p:spPr>
          <a:xfrm>
            <a:off x="1670050" y="1476375"/>
            <a:ext cx="8851900" cy="873760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/>
            <a:r>
              <a:t> </a:t>
            </a:r>
            <a:r>
              <a:rPr lang="zh-CN">
                <a:ea typeface="宋体" panose="02010600030101010101" pitchFamily="2" charset="-122"/>
              </a:rPr>
              <a:t>约</a:t>
            </a:r>
            <a:r>
              <a:rPr lang="en-US" altLang="zh-CN">
                <a:ea typeface="宋体" panose="02010600030101010101" pitchFamily="2" charset="-122"/>
              </a:rPr>
              <a:t>6000</a:t>
            </a:r>
            <a:r>
              <a:rPr lang="zh-CN" altLang="en-US">
                <a:ea typeface="宋体" panose="02010600030101010101" pitchFamily="2" charset="-122"/>
              </a:rPr>
              <a:t>部中外有声读物经典作品，</a:t>
            </a:r>
            <a:r>
              <a:t>包含儿童文学、青少年文学、经典文学、诗歌名著、</a:t>
            </a:r>
          </a:p>
          <a:p>
            <a:pPr algn="l"/>
            <a:r>
              <a:t>历史、哲学、宗教、音乐家传记、唐诗宋词等中英文读物</a:t>
            </a:r>
            <a:r>
              <a:rPr lang="zh-CN">
                <a:ea typeface="宋体" panose="02010600030101010101" pitchFamily="2" charset="-122"/>
              </a:rPr>
              <a:t>；</a:t>
            </a:r>
          </a:p>
          <a:p>
            <a:pPr algn="l"/>
            <a:r>
              <a:rPr lang="zh-CN">
                <a:ea typeface="宋体" panose="02010600030101010101" pitchFamily="2" charset="-122"/>
              </a:rPr>
              <a:t>英文读物均为</a:t>
            </a:r>
            <a:r>
              <a:rPr lang="en-US" altLang="zh-CN">
                <a:ea typeface="宋体" panose="02010600030101010101" pitchFamily="2" charset="-122"/>
              </a:rPr>
              <a:t>CBS</a:t>
            </a:r>
            <a:r>
              <a:rPr lang="zh-CN" altLang="en-US">
                <a:ea typeface="宋体" panose="02010600030101010101" pitchFamily="2" charset="-122"/>
              </a:rPr>
              <a:t>、</a:t>
            </a:r>
            <a:r>
              <a:rPr lang="en-US" altLang="zh-CN">
                <a:ea typeface="宋体" panose="02010600030101010101" pitchFamily="2" charset="-122"/>
              </a:rPr>
              <a:t>BBC</a:t>
            </a:r>
            <a:r>
              <a:rPr lang="zh-CN" altLang="en-US">
                <a:ea typeface="宋体" panose="02010600030101010101" pitchFamily="2" charset="-122"/>
              </a:rPr>
              <a:t>专业播音员朗读，可作为英文口语视听课件使用；</a:t>
            </a:r>
          </a:p>
        </p:txBody>
      </p:sp>
      <p:pic>
        <p:nvPicPr>
          <p:cNvPr id="224" name="pasted-image.pdf" descr="pasted-image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94119" y="252126"/>
            <a:ext cx="977901" cy="384748"/>
          </a:xfrm>
          <a:prstGeom prst="rect">
            <a:avLst/>
          </a:prstGeom>
          <a:ln w="3175">
            <a:miter lim="400000"/>
            <a:headEnd/>
            <a:tailEnd/>
          </a:ln>
        </p:spPr>
      </p:pic>
      <p:pic>
        <p:nvPicPr>
          <p:cNvPr id="225" name="pasted-image.png" descr="pasted-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09165" y="2571115"/>
            <a:ext cx="8050530" cy="3891280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成组"/>
          <p:cNvSpPr/>
          <p:nvPr/>
        </p:nvSpPr>
        <p:spPr>
          <a:xfrm>
            <a:off x="1526455" y="414176"/>
            <a:ext cx="2199979" cy="1441116"/>
          </a:xfrm>
          <a:prstGeom prst="rect">
            <a:avLst/>
          </a:prstGeom>
          <a:ln w="3175">
            <a:miter lim="400000"/>
          </a:ln>
        </p:spPr>
        <p:txBody>
          <a:bodyPr lIns="22859" tIns="22859" rIns="22859" bIns="22859"/>
          <a:lstStyle>
            <a:lvl1pPr algn="l" defTabSz="457200">
              <a:defRPr sz="1800">
                <a:solidFill>
                  <a:srgbClr val="A6AAA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网站结构介绍</a:t>
            </a:r>
          </a:p>
        </p:txBody>
      </p:sp>
      <p:sp>
        <p:nvSpPr>
          <p:cNvPr id="228" name="01"/>
          <p:cNvSpPr/>
          <p:nvPr/>
        </p:nvSpPr>
        <p:spPr>
          <a:xfrm>
            <a:off x="476148" y="431800"/>
            <a:ext cx="317704" cy="3302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1800">
                <a:solidFill>
                  <a:srgbClr val="A6AAA9"/>
                </a:solidFill>
              </a:defRPr>
            </a:lvl1pPr>
          </a:lstStyle>
          <a:p>
            <a:r>
              <a:t>01</a:t>
            </a:r>
          </a:p>
        </p:txBody>
      </p:sp>
      <p:sp>
        <p:nvSpPr>
          <p:cNvPr id="229" name="线条"/>
          <p:cNvSpPr/>
          <p:nvPr/>
        </p:nvSpPr>
        <p:spPr>
          <a:xfrm>
            <a:off x="822712" y="596900"/>
            <a:ext cx="576057" cy="0"/>
          </a:xfrm>
          <a:prstGeom prst="line">
            <a:avLst/>
          </a:prstGeom>
          <a:ln w="12700">
            <a:solidFill>
              <a:srgbClr val="AAADAC">
                <a:alpha val="5014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230" name="乐谱"/>
          <p:cNvSpPr/>
          <p:nvPr/>
        </p:nvSpPr>
        <p:spPr>
          <a:xfrm>
            <a:off x="5156201" y="600382"/>
            <a:ext cx="1879600" cy="638175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乐谱</a:t>
            </a:r>
            <a:r>
              <a:rPr lang="zh-CN"/>
              <a:t>频道</a:t>
            </a:r>
          </a:p>
        </p:txBody>
      </p:sp>
      <p:sp>
        <p:nvSpPr>
          <p:cNvPr id="231" name="乐谱随心查、随心看、随心下；古典音乐时期、浪漫主义时期、现代钢琴乐谱教材和考级教材"/>
          <p:cNvSpPr/>
          <p:nvPr/>
        </p:nvSpPr>
        <p:spPr>
          <a:xfrm>
            <a:off x="1068070" y="1332865"/>
            <a:ext cx="10410825" cy="87376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/>
            <a:r>
              <a:t> 库客音乐主站乐谱主要分为两大类：古典音乐时期的钢琴、弦乐四重奏等乐谱；浪漫主义时期的古典吉他、钢琴等乐谱。同时也包含了一小部分现代钢琴乐谱教材和考级教材。</a:t>
            </a:r>
          </a:p>
          <a:p>
            <a:pPr algn="l"/>
            <a:r>
              <a:rPr lang="zh-CN">
                <a:ea typeface="宋体" panose="02010600030101010101" pitchFamily="2" charset="-122"/>
              </a:rPr>
              <a:t>提供乐谱预览、下载功能</a:t>
            </a:r>
          </a:p>
        </p:txBody>
      </p:sp>
      <p:pic>
        <p:nvPicPr>
          <p:cNvPr id="232" name="pasted-image.pdf" descr="pasted-image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94119" y="252126"/>
            <a:ext cx="977901" cy="384748"/>
          </a:xfrm>
          <a:prstGeom prst="rect">
            <a:avLst/>
          </a:prstGeom>
          <a:ln w="3175">
            <a:miter lim="400000"/>
            <a:headEnd/>
            <a:tailEnd/>
          </a:ln>
        </p:spPr>
      </p:pic>
      <p:pic>
        <p:nvPicPr>
          <p:cNvPr id="233" name="pasted-image.png" descr="pasted-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12991" y="2416284"/>
            <a:ext cx="8112018" cy="4052808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网站使用说用"/>
          <p:cNvSpPr/>
          <p:nvPr/>
        </p:nvSpPr>
        <p:spPr>
          <a:xfrm>
            <a:off x="1301750" y="3830477"/>
            <a:ext cx="5549900" cy="13208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7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网站使用说用</a:t>
            </a:r>
          </a:p>
        </p:txBody>
      </p:sp>
      <p:sp>
        <p:nvSpPr>
          <p:cNvPr id="238" name="矩形"/>
          <p:cNvSpPr/>
          <p:nvPr/>
        </p:nvSpPr>
        <p:spPr>
          <a:xfrm>
            <a:off x="1384300" y="5533704"/>
            <a:ext cx="863204" cy="1731120"/>
          </a:xfrm>
          <a:prstGeom prst="rect">
            <a:avLst/>
          </a:prstGeom>
          <a:solidFill>
            <a:srgbClr val="D5493A"/>
          </a:solidFill>
          <a:ln w="25400">
            <a:solidFill>
              <a:srgbClr val="D5493A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239" name="线条"/>
          <p:cNvSpPr/>
          <p:nvPr/>
        </p:nvSpPr>
        <p:spPr>
          <a:xfrm flipV="1">
            <a:off x="6032500" y="2629495"/>
            <a:ext cx="6309271" cy="4444406"/>
          </a:xfrm>
          <a:prstGeom prst="line">
            <a:avLst/>
          </a:prstGeom>
          <a:ln w="12700">
            <a:solidFill>
              <a:srgbClr val="000000">
                <a:alpha val="2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240" name="线条"/>
          <p:cNvSpPr/>
          <p:nvPr/>
        </p:nvSpPr>
        <p:spPr>
          <a:xfrm>
            <a:off x="2624186" y="-526553"/>
            <a:ext cx="9988156" cy="5444306"/>
          </a:xfrm>
          <a:prstGeom prst="line">
            <a:avLst/>
          </a:prstGeom>
          <a:ln w="12700">
            <a:solidFill>
              <a:srgbClr val="000000">
                <a:alpha val="2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241" name="1.唱片"/>
          <p:cNvSpPr/>
          <p:nvPr/>
        </p:nvSpPr>
        <p:spPr>
          <a:xfrm>
            <a:off x="2689483" y="5638879"/>
            <a:ext cx="1033145" cy="294640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>
              <a:defRPr sz="1400"/>
            </a:lvl1pPr>
          </a:lstStyle>
          <a:p>
            <a:r>
              <a:rPr sz="1600"/>
              <a:t>1.唱片</a:t>
            </a:r>
            <a:r>
              <a:rPr lang="zh-CN" sz="1600">
                <a:ea typeface="宋体" panose="02010600030101010101" pitchFamily="2" charset="-122"/>
              </a:rPr>
              <a:t>频道</a:t>
            </a:r>
          </a:p>
        </p:txBody>
      </p:sp>
      <p:sp>
        <p:nvSpPr>
          <p:cNvPr id="242" name="2.视频"/>
          <p:cNvSpPr/>
          <p:nvPr/>
        </p:nvSpPr>
        <p:spPr>
          <a:xfrm>
            <a:off x="4544034" y="5660391"/>
            <a:ext cx="1033145" cy="294640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>
              <a:defRPr sz="1400"/>
            </a:lvl1pPr>
          </a:lstStyle>
          <a:p>
            <a:r>
              <a:rPr sz="1600"/>
              <a:t>2.视频</a:t>
            </a:r>
            <a:r>
              <a:rPr lang="zh-CN" sz="1600">
                <a:ea typeface="宋体" panose="02010600030101010101" pitchFamily="2" charset="-122"/>
              </a:rPr>
              <a:t>频道</a:t>
            </a:r>
          </a:p>
        </p:txBody>
      </p:sp>
      <p:sp>
        <p:nvSpPr>
          <p:cNvPr id="243" name="3.剧院"/>
          <p:cNvSpPr/>
          <p:nvPr/>
        </p:nvSpPr>
        <p:spPr>
          <a:xfrm>
            <a:off x="6233251" y="5660391"/>
            <a:ext cx="1033145" cy="294640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>
              <a:defRPr sz="1400"/>
            </a:lvl1pPr>
          </a:lstStyle>
          <a:p>
            <a:r>
              <a:rPr sz="1600"/>
              <a:t>3.剧院</a:t>
            </a:r>
            <a:r>
              <a:rPr lang="zh-CN" sz="1600">
                <a:ea typeface="宋体" panose="02010600030101010101" pitchFamily="2" charset="-122"/>
              </a:rPr>
              <a:t>频道</a:t>
            </a:r>
          </a:p>
        </p:txBody>
      </p:sp>
      <p:sp>
        <p:nvSpPr>
          <p:cNvPr id="244" name="4.有声读物"/>
          <p:cNvSpPr/>
          <p:nvPr/>
        </p:nvSpPr>
        <p:spPr>
          <a:xfrm>
            <a:off x="2689483" y="6118861"/>
            <a:ext cx="1439545" cy="294640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>
              <a:defRPr sz="1400"/>
            </a:lvl1pPr>
          </a:lstStyle>
          <a:p>
            <a:r>
              <a:rPr sz="1600"/>
              <a:t>4.有声读物</a:t>
            </a:r>
            <a:r>
              <a:rPr lang="zh-CN" sz="1600">
                <a:ea typeface="宋体" panose="02010600030101010101" pitchFamily="2" charset="-122"/>
              </a:rPr>
              <a:t>频道</a:t>
            </a:r>
          </a:p>
        </p:txBody>
      </p:sp>
      <p:sp>
        <p:nvSpPr>
          <p:cNvPr id="245" name="5.乐谱"/>
          <p:cNvSpPr/>
          <p:nvPr/>
        </p:nvSpPr>
        <p:spPr>
          <a:xfrm>
            <a:off x="4544034" y="6118861"/>
            <a:ext cx="1033145" cy="294640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>
              <a:defRPr sz="1400"/>
            </a:lvl1pPr>
          </a:lstStyle>
          <a:p>
            <a:r>
              <a:rPr sz="1600"/>
              <a:t>5.乐谱</a:t>
            </a:r>
            <a:r>
              <a:rPr lang="zh-CN" sz="1600">
                <a:ea typeface="宋体" panose="02010600030101010101" pitchFamily="2" charset="-122"/>
              </a:rPr>
              <a:t>频道</a:t>
            </a:r>
          </a:p>
        </p:txBody>
      </p:sp>
      <p:sp>
        <p:nvSpPr>
          <p:cNvPr id="246" name="形状"/>
          <p:cNvSpPr/>
          <p:nvPr/>
        </p:nvSpPr>
        <p:spPr>
          <a:xfrm>
            <a:off x="2521951" y="5736600"/>
            <a:ext cx="124597" cy="124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2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7" name="形状"/>
          <p:cNvSpPr/>
          <p:nvPr/>
        </p:nvSpPr>
        <p:spPr>
          <a:xfrm>
            <a:off x="4341724" y="5736600"/>
            <a:ext cx="124597" cy="124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2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8" name="形状"/>
          <p:cNvSpPr/>
          <p:nvPr/>
        </p:nvSpPr>
        <p:spPr>
          <a:xfrm>
            <a:off x="6016854" y="5736600"/>
            <a:ext cx="124597" cy="124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10800" y="21600"/>
                </a:lnTo>
                <a:lnTo>
                  <a:pt x="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2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9" name="形状"/>
          <p:cNvSpPr/>
          <p:nvPr/>
        </p:nvSpPr>
        <p:spPr>
          <a:xfrm>
            <a:off x="4341724" y="6203881"/>
            <a:ext cx="124597" cy="124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10800" y="21600"/>
                </a:lnTo>
                <a:lnTo>
                  <a:pt x="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2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0" name="形状"/>
          <p:cNvSpPr/>
          <p:nvPr/>
        </p:nvSpPr>
        <p:spPr>
          <a:xfrm>
            <a:off x="2521951" y="6203881"/>
            <a:ext cx="124597" cy="124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10800" y="21600"/>
                </a:lnTo>
                <a:lnTo>
                  <a:pt x="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2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椭圆 2"/>
          <p:cNvSpPr/>
          <p:nvPr/>
        </p:nvSpPr>
        <p:spPr>
          <a:xfrm>
            <a:off x="1301750" y="3239135"/>
            <a:ext cx="650875" cy="650875"/>
          </a:xfrm>
          <a:prstGeom prst="ellipse">
            <a:avLst/>
          </a:prstGeom>
          <a:ln>
            <a:solidFill>
              <a:srgbClr val="D5493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vertOverflow="overflow" horzOverflow="overflow" vert="horz" wrap="square" lIns="25400" tIns="25400" rIns="25400" bIns="25400" numCol="1" spcCol="38100" rtlCol="0" anchor="ctr" forceAA="0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50" name="三"/>
          <p:cNvSpPr/>
          <p:nvPr/>
        </p:nvSpPr>
        <p:spPr>
          <a:xfrm>
            <a:off x="1431925" y="3355974"/>
            <a:ext cx="389890" cy="416560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zh-CN">
                <a:ea typeface="宋体" panose="02010600030101010101" pitchFamily="2" charset="-122"/>
              </a:rPr>
              <a:t>02</a:t>
            </a:r>
          </a:p>
        </p:txBody>
      </p:sp>
      <p:sp>
        <p:nvSpPr>
          <p:cNvPr id="2" name="5.乐谱"/>
          <p:cNvSpPr/>
          <p:nvPr/>
        </p:nvSpPr>
        <p:spPr>
          <a:xfrm>
            <a:off x="6233134" y="6118861"/>
            <a:ext cx="829945" cy="294640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>
              <a:defRPr sz="1400"/>
            </a:lvl1pPr>
          </a:lstStyle>
          <a:p>
            <a:r>
              <a:rPr lang="en-US" sz="1600"/>
              <a:t>6</a:t>
            </a:r>
            <a:r>
              <a:rPr sz="1600"/>
              <a:t>.</a:t>
            </a:r>
            <a:r>
              <a:rPr lang="zh-CN" sz="1600">
                <a:ea typeface="宋体" panose="02010600030101010101" pitchFamily="2" charset="-122"/>
              </a:rPr>
              <a:t>播放器</a:t>
            </a:r>
          </a:p>
        </p:txBody>
      </p:sp>
      <p:sp>
        <p:nvSpPr>
          <p:cNvPr id="4" name="形状"/>
          <p:cNvSpPr/>
          <p:nvPr/>
        </p:nvSpPr>
        <p:spPr>
          <a:xfrm>
            <a:off x="6030824" y="6203881"/>
            <a:ext cx="124597" cy="124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10800" y="21600"/>
                </a:lnTo>
                <a:lnTo>
                  <a:pt x="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2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asted-image.png" descr="pasted-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09721" y="5057732"/>
            <a:ext cx="2199978" cy="1129438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14300" dist="25400" dir="5400000" rotWithShape="0">
              <a:srgbClr val="000000">
                <a:alpha val="17613"/>
              </a:srgbClr>
            </a:outerShdw>
          </a:effectLst>
        </p:spPr>
      </p:pic>
      <p:sp>
        <p:nvSpPr>
          <p:cNvPr id="262" name="成组"/>
          <p:cNvSpPr/>
          <p:nvPr/>
        </p:nvSpPr>
        <p:spPr>
          <a:xfrm>
            <a:off x="1526455" y="414176"/>
            <a:ext cx="2199979" cy="1441116"/>
          </a:xfrm>
          <a:prstGeom prst="rect">
            <a:avLst/>
          </a:prstGeom>
          <a:ln w="3175">
            <a:miter lim="400000"/>
          </a:ln>
        </p:spPr>
        <p:txBody>
          <a:bodyPr lIns="22859" tIns="22859" rIns="22859" bIns="22859"/>
          <a:lstStyle>
            <a:lvl1pPr algn="l" defTabSz="457200">
              <a:defRPr sz="1800">
                <a:solidFill>
                  <a:srgbClr val="A6AAA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网站使用说明</a:t>
            </a:r>
          </a:p>
        </p:txBody>
      </p:sp>
      <p:sp>
        <p:nvSpPr>
          <p:cNvPr id="263" name="02"/>
          <p:cNvSpPr/>
          <p:nvPr/>
        </p:nvSpPr>
        <p:spPr>
          <a:xfrm>
            <a:off x="476148" y="431800"/>
            <a:ext cx="317704" cy="3302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1800">
                <a:solidFill>
                  <a:srgbClr val="A6AAA9"/>
                </a:solidFill>
              </a:defRPr>
            </a:lvl1pPr>
          </a:lstStyle>
          <a:p>
            <a:r>
              <a:t>02</a:t>
            </a:r>
          </a:p>
        </p:txBody>
      </p:sp>
      <p:sp>
        <p:nvSpPr>
          <p:cNvPr id="264" name="线条"/>
          <p:cNvSpPr/>
          <p:nvPr/>
        </p:nvSpPr>
        <p:spPr>
          <a:xfrm>
            <a:off x="822712" y="596900"/>
            <a:ext cx="576057" cy="0"/>
          </a:xfrm>
          <a:prstGeom prst="line">
            <a:avLst/>
          </a:prstGeom>
          <a:ln w="12700">
            <a:solidFill>
              <a:srgbClr val="AAADAC">
                <a:alpha val="5014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pic>
        <p:nvPicPr>
          <p:cNvPr id="265" name="pasted-image.pdf" descr="pasted-image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94119" y="252126"/>
            <a:ext cx="977901" cy="384748"/>
          </a:xfrm>
          <a:prstGeom prst="rect">
            <a:avLst/>
          </a:prstGeom>
          <a:ln w="3175">
            <a:miter lim="400000"/>
            <a:headEnd/>
            <a:tailEnd/>
          </a:ln>
        </p:spPr>
      </p:pic>
      <p:sp>
        <p:nvSpPr>
          <p:cNvPr id="266" name="形状"/>
          <p:cNvSpPr/>
          <p:nvPr/>
        </p:nvSpPr>
        <p:spPr>
          <a:xfrm>
            <a:off x="989655" y="1707079"/>
            <a:ext cx="216771" cy="216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4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7" name="形状"/>
          <p:cNvSpPr/>
          <p:nvPr/>
        </p:nvSpPr>
        <p:spPr>
          <a:xfrm>
            <a:off x="1238250" y="1517650"/>
            <a:ext cx="12701" cy="12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10800" y="0"/>
                </a:lnTo>
                <a:lnTo>
                  <a:pt x="0" y="10800"/>
                </a:lnTo>
                <a:lnTo>
                  <a:pt x="10800" y="21600"/>
                </a:lnTo>
                <a:close/>
              </a:path>
            </a:pathLst>
          </a:custGeom>
          <a:blipFill>
            <a:blip r:embed="rId4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8" name="唱片下可以进行筛选，类目如下图"/>
          <p:cNvSpPr/>
          <p:nvPr/>
        </p:nvSpPr>
        <p:spPr>
          <a:xfrm>
            <a:off x="1356438" y="1654175"/>
            <a:ext cx="9479125" cy="873760"/>
          </a:xfrm>
          <a:prstGeom prst="rect">
            <a:avLst/>
          </a:prstGeom>
          <a:ln w="3175">
            <a:miter lim="400000"/>
          </a:ln>
        </p:spPr>
        <p:txBody>
          <a:bodyPr lIns="25400" tIns="25400" rIns="25400" bIns="25400" anchor="ctr">
            <a:spAutoFit/>
          </a:bodyPr>
          <a:lstStyle/>
          <a:p>
            <a: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唱片</a:t>
            </a:r>
            <a:r>
              <a:rPr lang="zh-CN">
                <a:ea typeface="宋体" panose="02010600030101010101" pitchFamily="2" charset="-122"/>
              </a:rPr>
              <a:t>频道的分类导航</a:t>
            </a:r>
          </a:p>
          <a:p>
            <a: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9" name="每个类目下都有下一级的分类，可再次进行筛选"/>
          <p:cNvSpPr/>
          <p:nvPr/>
        </p:nvSpPr>
        <p:spPr>
          <a:xfrm>
            <a:off x="1331038" y="3044826"/>
            <a:ext cx="9479125" cy="1148080"/>
          </a:xfrm>
          <a:prstGeom prst="rect">
            <a:avLst/>
          </a:prstGeom>
          <a:ln w="3175">
            <a:miter lim="400000"/>
          </a:ln>
        </p:spPr>
        <p:txBody>
          <a:bodyPr lIns="25400" tIns="25400" rIns="25400" bIns="25400" anchor="ctr">
            <a:spAutoFit/>
          </a:bodyPr>
          <a:lstStyle/>
          <a:p>
            <a: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每个</a:t>
            </a:r>
            <a:r>
              <a:rPr lang="zh-CN">
                <a:ea typeface="宋体" panose="02010600030101010101" pitchFamily="2" charset="-122"/>
              </a:rPr>
              <a:t>分类下是该类别对应的子</a:t>
            </a:r>
            <a:r>
              <a:t>分类</a:t>
            </a:r>
          </a:p>
          <a:p>
            <a: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0" name="形状"/>
          <p:cNvSpPr/>
          <p:nvPr/>
        </p:nvSpPr>
        <p:spPr>
          <a:xfrm>
            <a:off x="989655" y="3049648"/>
            <a:ext cx="216771" cy="2167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4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1" name="形状"/>
          <p:cNvSpPr/>
          <p:nvPr/>
        </p:nvSpPr>
        <p:spPr>
          <a:xfrm>
            <a:off x="989655" y="4723964"/>
            <a:ext cx="216771" cy="2167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4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2" name="进入最终唱片列表，展示最新和最热的筛选结果列表。特例：艺术家和厂牌因为数量过多，最终唱片列表页也设置字母筛选的功能"/>
          <p:cNvSpPr/>
          <p:nvPr/>
        </p:nvSpPr>
        <p:spPr>
          <a:xfrm>
            <a:off x="1356438" y="4652210"/>
            <a:ext cx="9479125" cy="599440"/>
          </a:xfrm>
          <a:prstGeom prst="rect">
            <a:avLst/>
          </a:prstGeom>
          <a:ln w="3175">
            <a:miter lim="400000"/>
          </a:ln>
        </p:spPr>
        <p:txBody>
          <a:bodyPr lIns="25400" tIns="25400" rIns="25400" bIns="25400" anchor="ctr">
            <a:spAutoFit/>
          </a:bodyPr>
          <a:lstStyle/>
          <a:p>
            <a: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进入唱片列表，展示最新和最热的筛选结果列表。</a:t>
            </a:r>
          </a:p>
          <a:p>
            <a: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艺术家和厂牌因为数量</a:t>
            </a:r>
            <a:r>
              <a:rPr lang="zh-CN">
                <a:ea typeface="宋体" panose="02010600030101010101" pitchFamily="2" charset="-122"/>
              </a:rPr>
              <a:t>庞大</a:t>
            </a:r>
            <a:r>
              <a:t>，</a:t>
            </a:r>
            <a:r>
              <a:rPr lang="zh-CN">
                <a:ea typeface="宋体" panose="02010600030101010101" pitchFamily="2" charset="-122"/>
              </a:rPr>
              <a:t>提供按</a:t>
            </a:r>
            <a:r>
              <a:t>字母筛选功能</a:t>
            </a:r>
          </a:p>
        </p:txBody>
      </p:sp>
      <p:pic>
        <p:nvPicPr>
          <p:cNvPr id="273" name="pasted-image.png" descr="pasted-imag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7737" y="2069067"/>
            <a:ext cx="8744304" cy="334627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14300" dist="25400" dir="5400000" rotWithShape="0">
              <a:srgbClr val="000000">
                <a:alpha val="17613"/>
              </a:srgbClr>
            </a:outerShdw>
          </a:effectLst>
        </p:spPr>
      </p:pic>
      <p:pic>
        <p:nvPicPr>
          <p:cNvPr id="274" name="pasted-image.png" descr="pasted-imag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1011" y="3454353"/>
            <a:ext cx="7179469" cy="523334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14300" dist="25400" dir="5400000" rotWithShape="0">
              <a:srgbClr val="000000">
                <a:alpha val="17613"/>
              </a:srgbClr>
            </a:outerShdw>
          </a:effectLst>
        </p:spPr>
      </p:pic>
      <p:sp>
        <p:nvSpPr>
          <p:cNvPr id="275" name="每个类目下都有下一级的分类，可再次进行筛选"/>
          <p:cNvSpPr/>
          <p:nvPr/>
        </p:nvSpPr>
        <p:spPr>
          <a:xfrm>
            <a:off x="825500" y="1166495"/>
            <a:ext cx="8663940" cy="32512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 b="1">
                <a:ea typeface="宋体" panose="02010600030101010101" pitchFamily="2" charset="-122"/>
              </a:rPr>
              <a:t>一：在唱片频道，可通过唱片分类导航，快速进入对应的子分类中</a:t>
            </a:r>
            <a:endParaRPr b="1"/>
          </a:p>
        </p:txBody>
      </p:sp>
      <p:pic>
        <p:nvPicPr>
          <p:cNvPr id="276" name="pasted-image.png" descr="pasted-imag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39112" y="4648394"/>
            <a:ext cx="1371957" cy="1933323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14300" dist="25400" dir="5400000" rotWithShape="0">
              <a:srgbClr val="000000">
                <a:alpha val="17613"/>
              </a:srgbClr>
            </a:outerShdw>
          </a:effectLst>
        </p:spPr>
      </p:pic>
      <p:sp>
        <p:nvSpPr>
          <p:cNvPr id="256" name="1.唱片"/>
          <p:cNvSpPr/>
          <p:nvPr/>
        </p:nvSpPr>
        <p:spPr>
          <a:xfrm>
            <a:off x="4634230" y="334317"/>
            <a:ext cx="2292350" cy="638175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1.唱片</a:t>
            </a:r>
            <a:r>
              <a:rPr lang="zh-CN"/>
              <a:t>频道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点击图片进…"/>
          <p:cNvSpPr/>
          <p:nvPr/>
        </p:nvSpPr>
        <p:spPr>
          <a:xfrm>
            <a:off x="1529715" y="1540510"/>
            <a:ext cx="4354830" cy="47752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点击图片进入</a:t>
            </a:r>
            <a:r>
              <a:rPr lang="zh-CN">
                <a:ea typeface="宋体" panose="02010600030101010101" pitchFamily="2" charset="-122"/>
              </a:rPr>
              <a:t>单曲</a:t>
            </a:r>
            <a:r>
              <a:t>列表,</a:t>
            </a:r>
            <a:r>
              <a:rPr>
                <a:sym typeface="+mn-ea"/>
              </a:rPr>
              <a:t>点击播放图标进入播放频道</a:t>
            </a:r>
          </a:p>
          <a:p>
            <a:pPr algn="l" defTabSz="457200"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endParaRPr lang="en-US" b="1">
              <a:solidFill>
                <a:schemeClr val="accent5"/>
              </a:solidFill>
            </a:endParaRPr>
          </a:p>
        </p:txBody>
      </p:sp>
      <p:sp>
        <p:nvSpPr>
          <p:cNvPr id="339" name="点击播放图标…"/>
          <p:cNvSpPr/>
          <p:nvPr/>
        </p:nvSpPr>
        <p:spPr>
          <a:xfrm>
            <a:off x="1428115" y="4081780"/>
            <a:ext cx="2327910" cy="26416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defTabSz="457200"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点击播放图标进入播放频道</a:t>
            </a:r>
          </a:p>
        </p:txBody>
      </p:sp>
      <p:sp>
        <p:nvSpPr>
          <p:cNvPr id="9" name="形状"/>
          <p:cNvSpPr/>
          <p:nvPr/>
        </p:nvSpPr>
        <p:spPr>
          <a:xfrm>
            <a:off x="1268420" y="4094679"/>
            <a:ext cx="216771" cy="216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2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形状"/>
          <p:cNvSpPr/>
          <p:nvPr/>
        </p:nvSpPr>
        <p:spPr>
          <a:xfrm>
            <a:off x="1268420" y="1552139"/>
            <a:ext cx="216771" cy="216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2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28" name="pasted-image.png" descr="pasted-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90420" y="4958715"/>
            <a:ext cx="1416050" cy="1396365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sp>
        <p:nvSpPr>
          <p:cNvPr id="275" name="每个类目下都有下一级的分类，可再次进行筛选"/>
          <p:cNvSpPr/>
          <p:nvPr/>
        </p:nvSpPr>
        <p:spPr>
          <a:xfrm>
            <a:off x="1112520" y="996950"/>
            <a:ext cx="2461895" cy="32512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 b="1">
                <a:ea typeface="宋体" panose="02010600030101010101" pitchFamily="2" charset="-122"/>
              </a:rPr>
              <a:t>二：唱片播放步骤</a:t>
            </a:r>
            <a:endParaRPr b="1"/>
          </a:p>
        </p:txBody>
      </p:sp>
      <p:sp>
        <p:nvSpPr>
          <p:cNvPr id="262" name="成组"/>
          <p:cNvSpPr/>
          <p:nvPr/>
        </p:nvSpPr>
        <p:spPr>
          <a:xfrm>
            <a:off x="1526540" y="414020"/>
            <a:ext cx="2200275" cy="468630"/>
          </a:xfrm>
          <a:prstGeom prst="rect">
            <a:avLst/>
          </a:prstGeom>
          <a:ln w="3175">
            <a:miter lim="400000"/>
          </a:ln>
        </p:spPr>
        <p:txBody>
          <a:bodyPr lIns="22859" tIns="22859" rIns="22859" bIns="22859"/>
          <a:lstStyle>
            <a:lvl1pPr algn="l" defTabSz="457200">
              <a:defRPr sz="1800">
                <a:solidFill>
                  <a:srgbClr val="A6AAA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网站使用说明</a:t>
            </a:r>
          </a:p>
        </p:txBody>
      </p:sp>
      <p:sp>
        <p:nvSpPr>
          <p:cNvPr id="263" name="02"/>
          <p:cNvSpPr/>
          <p:nvPr/>
        </p:nvSpPr>
        <p:spPr>
          <a:xfrm>
            <a:off x="476148" y="431800"/>
            <a:ext cx="317704" cy="3302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1800">
                <a:solidFill>
                  <a:srgbClr val="A6AAA9"/>
                </a:solidFill>
              </a:defRPr>
            </a:lvl1pPr>
          </a:lstStyle>
          <a:p>
            <a:r>
              <a:t>02</a:t>
            </a:r>
          </a:p>
        </p:txBody>
      </p:sp>
      <p:sp>
        <p:nvSpPr>
          <p:cNvPr id="264" name="线条"/>
          <p:cNvSpPr/>
          <p:nvPr/>
        </p:nvSpPr>
        <p:spPr>
          <a:xfrm>
            <a:off x="822712" y="596900"/>
            <a:ext cx="576057" cy="0"/>
          </a:xfrm>
          <a:prstGeom prst="line">
            <a:avLst/>
          </a:prstGeom>
          <a:ln w="12700">
            <a:solidFill>
              <a:srgbClr val="AAADAC">
                <a:alpha val="5014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pic>
        <p:nvPicPr>
          <p:cNvPr id="265" name="pasted-image.pdf" descr="pasted-image.pd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94119" y="252126"/>
            <a:ext cx="977901" cy="384748"/>
          </a:xfrm>
          <a:prstGeom prst="rect">
            <a:avLst/>
          </a:prstGeom>
          <a:ln w="3175">
            <a:miter lim="4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36310" y="4589780"/>
            <a:ext cx="5602605" cy="2000885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sp>
        <p:nvSpPr>
          <p:cNvPr id="7" name="线条"/>
          <p:cNvSpPr/>
          <p:nvPr/>
        </p:nvSpPr>
        <p:spPr>
          <a:xfrm flipV="1">
            <a:off x="3314065" y="6177915"/>
            <a:ext cx="2571115" cy="29845"/>
          </a:xfrm>
          <a:prstGeom prst="line">
            <a:avLst/>
          </a:prstGeom>
          <a:ln w="38100">
            <a:solidFill>
              <a:schemeClr val="accent5">
                <a:hueOff val="-444211"/>
                <a:satOff val="-14902"/>
                <a:lumOff val="22857"/>
              </a:schemeClr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pic>
        <p:nvPicPr>
          <p:cNvPr id="8" name="pasted-image.png" descr="pasted-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83765" y="2414270"/>
            <a:ext cx="1390650" cy="1371600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sp>
        <p:nvSpPr>
          <p:cNvPr id="11" name="线条"/>
          <p:cNvSpPr/>
          <p:nvPr/>
        </p:nvSpPr>
        <p:spPr>
          <a:xfrm>
            <a:off x="3574415" y="2965450"/>
            <a:ext cx="2405380" cy="2540"/>
          </a:xfrm>
          <a:prstGeom prst="line">
            <a:avLst/>
          </a:prstGeom>
          <a:ln w="38100">
            <a:solidFill>
              <a:schemeClr val="accent5">
                <a:hueOff val="-444211"/>
                <a:satOff val="-14901"/>
                <a:lumOff val="22857"/>
              </a:schemeClr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36310" y="1551940"/>
            <a:ext cx="3359150" cy="2583180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sp>
        <p:nvSpPr>
          <p:cNvPr id="14" name="线条"/>
          <p:cNvSpPr/>
          <p:nvPr/>
        </p:nvSpPr>
        <p:spPr>
          <a:xfrm rot="5400000">
            <a:off x="6057900" y="4347845"/>
            <a:ext cx="454660" cy="1270"/>
          </a:xfrm>
          <a:prstGeom prst="line">
            <a:avLst/>
          </a:prstGeom>
          <a:ln w="38100">
            <a:solidFill>
              <a:schemeClr val="accent5">
                <a:hueOff val="-444211"/>
                <a:satOff val="-14900"/>
                <a:lumOff val="22857"/>
              </a:schemeClr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pasted-image.png" descr="pasted-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79129" y="2069877"/>
            <a:ext cx="4561099" cy="2637744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12700" dir="5400000" rotWithShape="0">
              <a:schemeClr val="tx1">
                <a:alpha val="20000"/>
              </a:schemeClr>
            </a:outerShdw>
          </a:effectLst>
        </p:spPr>
      </p:pic>
      <p:pic>
        <p:nvPicPr>
          <p:cNvPr id="303" name="pasted-image.png" descr="pasted-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7220" y="3016010"/>
            <a:ext cx="4848440" cy="2745781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sp>
        <p:nvSpPr>
          <p:cNvPr id="304" name="成组"/>
          <p:cNvSpPr/>
          <p:nvPr/>
        </p:nvSpPr>
        <p:spPr>
          <a:xfrm>
            <a:off x="1526455" y="414176"/>
            <a:ext cx="2199979" cy="1441116"/>
          </a:xfrm>
          <a:prstGeom prst="rect">
            <a:avLst/>
          </a:prstGeom>
          <a:ln w="3175">
            <a:miter lim="400000"/>
          </a:ln>
        </p:spPr>
        <p:txBody>
          <a:bodyPr lIns="22859" tIns="22859" rIns="22859" bIns="22859"/>
          <a:lstStyle>
            <a:lvl1pPr algn="l" defTabSz="457200">
              <a:defRPr sz="1800">
                <a:solidFill>
                  <a:srgbClr val="A6AAA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网站使用说明</a:t>
            </a:r>
          </a:p>
        </p:txBody>
      </p:sp>
      <p:sp>
        <p:nvSpPr>
          <p:cNvPr id="305" name="02"/>
          <p:cNvSpPr/>
          <p:nvPr/>
        </p:nvSpPr>
        <p:spPr>
          <a:xfrm>
            <a:off x="476148" y="431800"/>
            <a:ext cx="317704" cy="3302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1800">
                <a:solidFill>
                  <a:srgbClr val="A6AAA9"/>
                </a:solidFill>
              </a:defRPr>
            </a:lvl1pPr>
          </a:lstStyle>
          <a:p>
            <a:r>
              <a:t>02</a:t>
            </a:r>
          </a:p>
        </p:txBody>
      </p:sp>
      <p:sp>
        <p:nvSpPr>
          <p:cNvPr id="306" name="线条"/>
          <p:cNvSpPr/>
          <p:nvPr/>
        </p:nvSpPr>
        <p:spPr>
          <a:xfrm>
            <a:off x="822712" y="596900"/>
            <a:ext cx="576057" cy="0"/>
          </a:xfrm>
          <a:prstGeom prst="line">
            <a:avLst/>
          </a:prstGeom>
          <a:ln w="12700">
            <a:solidFill>
              <a:srgbClr val="AAADAC">
                <a:alpha val="5014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pic>
        <p:nvPicPr>
          <p:cNvPr id="307" name="pasted-image.pdf" descr="pasted-image.pd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94119" y="252126"/>
            <a:ext cx="977901" cy="384748"/>
          </a:xfrm>
          <a:prstGeom prst="rect">
            <a:avLst/>
          </a:prstGeom>
          <a:ln w="3175">
            <a:miter lim="400000"/>
            <a:headEnd/>
            <a:tailEnd/>
          </a:ln>
        </p:spPr>
      </p:pic>
      <p:sp>
        <p:nvSpPr>
          <p:cNvPr id="308" name="点击视频进入视频首页"/>
          <p:cNvSpPr/>
          <p:nvPr/>
        </p:nvSpPr>
        <p:spPr>
          <a:xfrm>
            <a:off x="1249680" y="2287270"/>
            <a:ext cx="3644265" cy="26416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>
                <a:ea typeface="宋体" panose="02010600030101010101" pitchFamily="2" charset="-122"/>
              </a:rPr>
              <a:t>视频频道首页</a:t>
            </a:r>
            <a:r>
              <a:t>展示</a:t>
            </a:r>
            <a:r>
              <a:rPr lang="zh-CN">
                <a:ea typeface="宋体" panose="02010600030101010101" pitchFamily="2" charset="-122"/>
              </a:rPr>
              <a:t>热门</a:t>
            </a:r>
            <a:r>
              <a:rPr>
                <a:sym typeface="+mn-ea"/>
              </a:rPr>
              <a:t>分类</a:t>
            </a:r>
            <a:r>
              <a:rPr lang="zh-CN">
                <a:ea typeface="宋体" panose="02010600030101010101" pitchFamily="2" charset="-122"/>
                <a:sym typeface="+mn-ea"/>
              </a:rPr>
              <a:t>的</a:t>
            </a:r>
            <a:r>
              <a:rPr>
                <a:sym typeface="+mn-ea"/>
              </a:rPr>
              <a:t>内容</a:t>
            </a:r>
          </a:p>
        </p:txBody>
      </p:sp>
      <p:sp>
        <p:nvSpPr>
          <p:cNvPr id="309" name="线条"/>
          <p:cNvSpPr/>
          <p:nvPr/>
        </p:nvSpPr>
        <p:spPr>
          <a:xfrm rot="10800000">
            <a:off x="3918585" y="2490470"/>
            <a:ext cx="4337050" cy="635"/>
          </a:xfrm>
          <a:prstGeom prst="line">
            <a:avLst/>
          </a:prstGeom>
          <a:ln w="38100">
            <a:solidFill>
              <a:schemeClr val="accent5">
                <a:hueOff val="-444211"/>
                <a:satOff val="-14900"/>
                <a:lumOff val="22857"/>
              </a:schemeClr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310" name="线条"/>
          <p:cNvSpPr/>
          <p:nvPr/>
        </p:nvSpPr>
        <p:spPr>
          <a:xfrm rot="10800000">
            <a:off x="3709670" y="3254375"/>
            <a:ext cx="6100445" cy="1905"/>
          </a:xfrm>
          <a:prstGeom prst="line">
            <a:avLst/>
          </a:prstGeom>
          <a:ln w="38100">
            <a:solidFill>
              <a:schemeClr val="accent5">
                <a:hueOff val="-444211"/>
                <a:satOff val="-14900"/>
                <a:lumOff val="22857"/>
              </a:schemeClr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pic>
        <p:nvPicPr>
          <p:cNvPr id="317" name="pasted-image.png" descr="pasted-imag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67982" y="4176216"/>
            <a:ext cx="5158296" cy="2285833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sp>
        <p:nvSpPr>
          <p:cNvPr id="4" name="点击视频进入视频首页"/>
          <p:cNvSpPr/>
          <p:nvPr/>
        </p:nvSpPr>
        <p:spPr>
          <a:xfrm>
            <a:off x="1249680" y="3016250"/>
            <a:ext cx="2531110" cy="47752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 altLang="en-US">
                <a:ea typeface="宋体" panose="02010600030101010101" pitchFamily="2" charset="-122"/>
              </a:rPr>
              <a:t>通过热门分类模块中的</a:t>
            </a:r>
            <a:r>
              <a:rPr lang="en-US" altLang="zh-CN">
                <a:ea typeface="宋体" panose="02010600030101010101" pitchFamily="2" charset="-122"/>
              </a:rPr>
              <a:t>“</a:t>
            </a:r>
            <a:r>
              <a:rPr lang="zh-CN">
                <a:ea typeface="宋体" panose="02010600030101010101" pitchFamily="2" charset="-122"/>
              </a:rPr>
              <a:t>全部</a:t>
            </a:r>
            <a:r>
              <a:rPr lang="en-US" altLang="zh-CN">
                <a:ea typeface="宋体" panose="02010600030101010101" pitchFamily="2" charset="-122"/>
              </a:rPr>
              <a:t>”</a:t>
            </a:r>
            <a:r>
              <a:rPr lang="zh-CN">
                <a:ea typeface="宋体" panose="02010600030101010101" pitchFamily="2" charset="-122"/>
              </a:rPr>
              <a:t>进入相应的分类详情</a:t>
            </a:r>
          </a:p>
        </p:txBody>
      </p:sp>
      <p:sp>
        <p:nvSpPr>
          <p:cNvPr id="5" name="点击视频进入视频首页"/>
          <p:cNvSpPr/>
          <p:nvPr/>
        </p:nvSpPr>
        <p:spPr>
          <a:xfrm>
            <a:off x="1249680" y="4391660"/>
            <a:ext cx="1702435" cy="26416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defTabSz="457200"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>
                <a:ea typeface="宋体" panose="02010600030101010101" pitchFamily="2" charset="-122"/>
              </a:rPr>
              <a:t>视频频道的分类导航</a:t>
            </a:r>
          </a:p>
        </p:txBody>
      </p:sp>
      <p:sp>
        <p:nvSpPr>
          <p:cNvPr id="314" name="线条"/>
          <p:cNvSpPr/>
          <p:nvPr/>
        </p:nvSpPr>
        <p:spPr>
          <a:xfrm rot="10800000">
            <a:off x="2952337" y="4524460"/>
            <a:ext cx="1235987" cy="1"/>
          </a:xfrm>
          <a:prstGeom prst="line">
            <a:avLst/>
          </a:prstGeom>
          <a:ln w="38100">
            <a:solidFill>
              <a:schemeClr val="accent5">
                <a:hueOff val="-444211"/>
                <a:satOff val="-14900"/>
                <a:lumOff val="22857"/>
              </a:schemeClr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9" name="文本框 8"/>
          <p:cNvSpPr txBox="1"/>
          <p:nvPr/>
        </p:nvSpPr>
        <p:spPr>
          <a:xfrm>
            <a:off x="4906010" y="414020"/>
            <a:ext cx="2292350" cy="638175"/>
          </a:xfrm>
          <a:prstGeom prst="rect">
            <a:avLst/>
          </a:prstGeom>
          <a:noFill/>
          <a:ln w="3175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none" lIns="25400" tIns="25400" rIns="25400" bIns="25400" numCol="1" spcCol="38100" rtlCol="0" anchor="t" forceAA="0">
            <a:spAutoFit/>
          </a:bodyPr>
          <a:lstStyle/>
          <a:p>
            <a:pPr algn="ctr"/>
            <a:r>
              <a:rPr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2.视频频道</a:t>
            </a:r>
            <a:endParaRPr kumimoji="0" sz="36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Helvetica Light"/>
            </a:endParaRPr>
          </a:p>
        </p:txBody>
      </p:sp>
      <p:sp>
        <p:nvSpPr>
          <p:cNvPr id="282" name="点击唱片或者单曲播放时打开新的页面唱片播放列表页 ；实时更新、时刻记录最新播放，正在播放、播放记录、我的喜欢列表，用户可以随时创建唱片文件夹也可以随时查看这些操作的结果"/>
          <p:cNvSpPr/>
          <p:nvPr/>
        </p:nvSpPr>
        <p:spPr>
          <a:xfrm>
            <a:off x="890905" y="1271270"/>
            <a:ext cx="9962515" cy="32512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 b="1">
                <a:ea typeface="宋体" panose="02010600030101010101" pitchFamily="2" charset="-122"/>
              </a:rPr>
              <a:t>视频频道提供热门推荐内容和视频分类筛选功能，</a:t>
            </a:r>
            <a:r>
              <a:rPr lang="zh-CN" b="1">
                <a:ea typeface="宋体" panose="02010600030101010101" pitchFamily="2" charset="-122"/>
                <a:sym typeface="+mn-ea"/>
              </a:rPr>
              <a:t>可通过视频分类导航，快速进入对应的分类列表</a:t>
            </a:r>
            <a:endParaRPr lang="zh-CN" b="1">
              <a:ea typeface="宋体" panose="02010600030101010101" pitchFamily="2" charset="-122"/>
            </a:endParaRPr>
          </a:p>
        </p:txBody>
      </p:sp>
      <p:sp>
        <p:nvSpPr>
          <p:cNvPr id="266" name="形状"/>
          <p:cNvSpPr/>
          <p:nvPr/>
        </p:nvSpPr>
        <p:spPr>
          <a:xfrm>
            <a:off x="961080" y="2274134"/>
            <a:ext cx="216771" cy="216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6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形状"/>
          <p:cNvSpPr/>
          <p:nvPr/>
        </p:nvSpPr>
        <p:spPr>
          <a:xfrm>
            <a:off x="962350" y="3017084"/>
            <a:ext cx="216771" cy="216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6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形状"/>
          <p:cNvSpPr/>
          <p:nvPr/>
        </p:nvSpPr>
        <p:spPr>
          <a:xfrm>
            <a:off x="962350" y="4415989"/>
            <a:ext cx="216771" cy="216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6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每个类目下都有下一级的分类，可再次进行筛选"/>
          <p:cNvSpPr/>
          <p:nvPr/>
        </p:nvSpPr>
        <p:spPr>
          <a:xfrm>
            <a:off x="1112520" y="996950"/>
            <a:ext cx="2461895" cy="32512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 b="1">
                <a:ea typeface="宋体" panose="02010600030101010101" pitchFamily="2" charset="-122"/>
              </a:rPr>
              <a:t>二：视频播放步骤</a:t>
            </a:r>
            <a:endParaRPr b="1"/>
          </a:p>
        </p:txBody>
      </p:sp>
      <p:sp>
        <p:nvSpPr>
          <p:cNvPr id="304" name="成组"/>
          <p:cNvSpPr/>
          <p:nvPr/>
        </p:nvSpPr>
        <p:spPr>
          <a:xfrm>
            <a:off x="1526455" y="414176"/>
            <a:ext cx="2199979" cy="1441116"/>
          </a:xfrm>
          <a:prstGeom prst="rect">
            <a:avLst/>
          </a:prstGeom>
          <a:ln w="3175">
            <a:miter lim="400000"/>
          </a:ln>
        </p:spPr>
        <p:txBody>
          <a:bodyPr lIns="22859" tIns="22859" rIns="22859" bIns="22859"/>
          <a:lstStyle>
            <a:lvl1pPr algn="l" defTabSz="457200">
              <a:defRPr sz="1800">
                <a:solidFill>
                  <a:srgbClr val="A6AAA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网站使用说明</a:t>
            </a:r>
          </a:p>
        </p:txBody>
      </p:sp>
      <p:sp>
        <p:nvSpPr>
          <p:cNvPr id="305" name="02"/>
          <p:cNvSpPr/>
          <p:nvPr/>
        </p:nvSpPr>
        <p:spPr>
          <a:xfrm>
            <a:off x="476148" y="431800"/>
            <a:ext cx="317704" cy="3302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1800">
                <a:solidFill>
                  <a:srgbClr val="A6AAA9"/>
                </a:solidFill>
              </a:defRPr>
            </a:lvl1pPr>
          </a:lstStyle>
          <a:p>
            <a:r>
              <a:t>02</a:t>
            </a:r>
          </a:p>
        </p:txBody>
      </p:sp>
      <p:sp>
        <p:nvSpPr>
          <p:cNvPr id="306" name="线条"/>
          <p:cNvSpPr/>
          <p:nvPr/>
        </p:nvSpPr>
        <p:spPr>
          <a:xfrm>
            <a:off x="822712" y="596900"/>
            <a:ext cx="576057" cy="0"/>
          </a:xfrm>
          <a:prstGeom prst="line">
            <a:avLst/>
          </a:prstGeom>
          <a:ln w="12700">
            <a:solidFill>
              <a:srgbClr val="AAADAC">
                <a:alpha val="5014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pic>
        <p:nvPicPr>
          <p:cNvPr id="307" name="pasted-image.pdf" descr="pasted-image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94119" y="252126"/>
            <a:ext cx="977901" cy="384748"/>
          </a:xfrm>
          <a:prstGeom prst="rect">
            <a:avLst/>
          </a:prstGeom>
          <a:ln w="3175">
            <a:miter lim="400000"/>
            <a:headEnd/>
            <a:tailEnd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2520" y="3664585"/>
            <a:ext cx="2474595" cy="2023745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10785" y="2515235"/>
            <a:ext cx="6666230" cy="3173095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sp>
        <p:nvSpPr>
          <p:cNvPr id="11" name="线条"/>
          <p:cNvSpPr/>
          <p:nvPr/>
        </p:nvSpPr>
        <p:spPr>
          <a:xfrm>
            <a:off x="2774950" y="5457190"/>
            <a:ext cx="2405380" cy="2540"/>
          </a:xfrm>
          <a:prstGeom prst="line">
            <a:avLst/>
          </a:prstGeom>
          <a:ln w="38100">
            <a:solidFill>
              <a:schemeClr val="accent5">
                <a:hueOff val="-444211"/>
                <a:satOff val="-14900"/>
                <a:lumOff val="22857"/>
              </a:schemeClr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338" name="点击图片进…"/>
          <p:cNvSpPr/>
          <p:nvPr/>
        </p:nvSpPr>
        <p:spPr>
          <a:xfrm>
            <a:off x="1526540" y="1854835"/>
            <a:ext cx="9367520" cy="47752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>
                <a:ea typeface="宋体" panose="02010600030101010101" pitchFamily="2" charset="-122"/>
              </a:rPr>
              <a:t>用户</a:t>
            </a:r>
            <a:r>
              <a:t>点击图片</a:t>
            </a:r>
            <a:r>
              <a:rPr lang="zh-CN">
                <a:ea typeface="宋体" panose="02010600030101010101" pitchFamily="2" charset="-122"/>
              </a:rPr>
              <a:t>任意位置</a:t>
            </a:r>
            <a:r>
              <a:t>进入</a:t>
            </a:r>
            <a:r>
              <a:rPr lang="zh-CN">
                <a:ea typeface="宋体" panose="02010600030101010101" pitchFamily="2" charset="-122"/>
              </a:rPr>
              <a:t>视频播放页，再点击播放按钮即可观看（包含调音量、标清高清、收藏、全屏等功能）</a:t>
            </a:r>
            <a:endParaRPr lang="zh-CN" b="1">
              <a:solidFill>
                <a:schemeClr val="accent5"/>
              </a:solidFill>
              <a:ea typeface="宋体" panose="02010600030101010101" pitchFamily="2" charset="-122"/>
            </a:endParaRPr>
          </a:p>
          <a:p>
            <a:pPr algn="l" defTabSz="457200"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endParaRPr lang="en-US" b="1">
              <a:solidFill>
                <a:schemeClr val="accent5"/>
              </a:solidFill>
            </a:endParaRPr>
          </a:p>
        </p:txBody>
      </p:sp>
      <p:sp>
        <p:nvSpPr>
          <p:cNvPr id="10" name="形状"/>
          <p:cNvSpPr/>
          <p:nvPr/>
        </p:nvSpPr>
        <p:spPr>
          <a:xfrm>
            <a:off x="1265245" y="1866464"/>
            <a:ext cx="216771" cy="216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5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成组"/>
          <p:cNvSpPr/>
          <p:nvPr/>
        </p:nvSpPr>
        <p:spPr>
          <a:xfrm>
            <a:off x="1526455" y="414176"/>
            <a:ext cx="2199979" cy="1441116"/>
          </a:xfrm>
          <a:prstGeom prst="rect">
            <a:avLst/>
          </a:prstGeom>
          <a:ln w="3175">
            <a:miter lim="400000"/>
          </a:ln>
        </p:spPr>
        <p:txBody>
          <a:bodyPr lIns="22859" tIns="22859" rIns="22859" bIns="22859"/>
          <a:lstStyle>
            <a:lvl1pPr algn="l" defTabSz="457200">
              <a:defRPr sz="1800">
                <a:solidFill>
                  <a:srgbClr val="A6AAA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网站使用说明</a:t>
            </a:r>
          </a:p>
        </p:txBody>
      </p:sp>
      <p:sp>
        <p:nvSpPr>
          <p:cNvPr id="321" name="02"/>
          <p:cNvSpPr/>
          <p:nvPr/>
        </p:nvSpPr>
        <p:spPr>
          <a:xfrm>
            <a:off x="476148" y="431800"/>
            <a:ext cx="317704" cy="3302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1800">
                <a:solidFill>
                  <a:srgbClr val="A6AAA9"/>
                </a:solidFill>
              </a:defRPr>
            </a:lvl1pPr>
          </a:lstStyle>
          <a:p>
            <a:r>
              <a:t>02</a:t>
            </a:r>
          </a:p>
        </p:txBody>
      </p:sp>
      <p:sp>
        <p:nvSpPr>
          <p:cNvPr id="322" name="线条"/>
          <p:cNvSpPr/>
          <p:nvPr/>
        </p:nvSpPr>
        <p:spPr>
          <a:xfrm>
            <a:off x="822712" y="596900"/>
            <a:ext cx="576057" cy="0"/>
          </a:xfrm>
          <a:prstGeom prst="line">
            <a:avLst/>
          </a:prstGeom>
          <a:ln w="12700">
            <a:solidFill>
              <a:srgbClr val="AAADAC">
                <a:alpha val="5014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323" name="3.剧院"/>
          <p:cNvSpPr/>
          <p:nvPr/>
        </p:nvSpPr>
        <p:spPr>
          <a:xfrm>
            <a:off x="4949825" y="432107"/>
            <a:ext cx="2292350" cy="638175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ctr"/>
            <a:r>
              <a:t>3.剧院</a:t>
            </a:r>
            <a:r>
              <a:rPr lang="zh-CN">
                <a:sym typeface="+mn-ea"/>
              </a:rPr>
              <a:t>频道</a:t>
            </a:r>
          </a:p>
        </p:txBody>
      </p:sp>
      <p:sp>
        <p:nvSpPr>
          <p:cNvPr id="324" name="库客剧院直接与全国各大剧院和演出院团签约合作，将现场演出通过互联网平台重新呈现，分类涵盖歌剧、音乐会、舞蹈、话剧、戏曲、相声等，每年约500场次，可根据演出时间、演出场地、演出类型浏览；…"/>
          <p:cNvSpPr/>
          <p:nvPr/>
        </p:nvSpPr>
        <p:spPr>
          <a:xfrm>
            <a:off x="822960" y="1213485"/>
            <a:ext cx="10317480" cy="59944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 b="1">
                <a:ea typeface="宋体" panose="02010600030101010101" pitchFamily="2" charset="-122"/>
                <a:sym typeface="+mn-ea"/>
              </a:rPr>
              <a:t>一：剧院频道提供直播、点播两种观看模式；直播在设定的时间播出，点播可以随时观看并具有视频分类筛选功能</a:t>
            </a:r>
            <a:endParaRPr lang="zh-CN" b="1">
              <a:ea typeface="宋体" panose="02010600030101010101" pitchFamily="2" charset="-122"/>
            </a:endParaRPr>
          </a:p>
        </p:txBody>
      </p:sp>
      <p:pic>
        <p:nvPicPr>
          <p:cNvPr id="325" name="pasted-image.pdf" descr="pasted-image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94119" y="252126"/>
            <a:ext cx="977901" cy="384748"/>
          </a:xfrm>
          <a:prstGeom prst="rect">
            <a:avLst/>
          </a:prstGeom>
          <a:ln w="3175">
            <a:miter lim="400000"/>
            <a:headEnd/>
            <a:tailEnd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09615" y="1976120"/>
            <a:ext cx="5428615" cy="2846070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14300" dist="25400" dir="5400000" rotWithShape="0">
              <a:srgbClr val="000000">
                <a:alpha val="17613"/>
              </a:srgbClr>
            </a:outerShdw>
          </a:effectLst>
        </p:spPr>
      </p:pic>
      <p:pic>
        <p:nvPicPr>
          <p:cNvPr id="326" name="pasted-image.png" descr="pasted-imag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7930" y="3155950"/>
            <a:ext cx="5400040" cy="2917825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77005" y="3887470"/>
            <a:ext cx="5027930" cy="2628265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sp>
        <p:nvSpPr>
          <p:cNvPr id="308" name="点击视频进入视频首页"/>
          <p:cNvSpPr/>
          <p:nvPr/>
        </p:nvSpPr>
        <p:spPr>
          <a:xfrm>
            <a:off x="1255395" y="2319655"/>
            <a:ext cx="4772025" cy="26416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>
                <a:ea typeface="宋体" panose="02010600030101010101" pitchFamily="2" charset="-122"/>
                <a:sym typeface="+mn-ea"/>
              </a:rPr>
              <a:t>剧院频道首页</a:t>
            </a:r>
            <a:r>
              <a:rPr lang="zh-CN">
                <a:ea typeface="宋体" panose="02010600030101010101" pitchFamily="2" charset="-122"/>
              </a:rPr>
              <a:t>展示直播时刻列表和点播推荐视频两个模块</a:t>
            </a:r>
          </a:p>
        </p:txBody>
      </p:sp>
      <p:sp>
        <p:nvSpPr>
          <p:cNvPr id="4" name="点击视频进入视频首页"/>
          <p:cNvSpPr/>
          <p:nvPr/>
        </p:nvSpPr>
        <p:spPr>
          <a:xfrm>
            <a:off x="1236345" y="3121025"/>
            <a:ext cx="4032250" cy="47752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>
                <a:ea typeface="宋体" panose="02010600030101010101" pitchFamily="2" charset="-122"/>
              </a:rPr>
              <a:t>在点播模块，点击推荐分类模块中的</a:t>
            </a:r>
            <a:r>
              <a:rPr lang="en-US" altLang="zh-CN">
                <a:ea typeface="宋体" panose="02010600030101010101" pitchFamily="2" charset="-122"/>
              </a:rPr>
              <a:t>”</a:t>
            </a:r>
            <a:r>
              <a:rPr lang="zh-CN">
                <a:ea typeface="宋体" panose="02010600030101010101" pitchFamily="2" charset="-122"/>
              </a:rPr>
              <a:t>全部</a:t>
            </a:r>
            <a:r>
              <a:rPr lang="en-US" altLang="zh-CN">
                <a:ea typeface="宋体" panose="02010600030101010101" pitchFamily="2" charset="-122"/>
              </a:rPr>
              <a:t>”</a:t>
            </a:r>
          </a:p>
          <a:p>
            <a:pPr algn="l" defTabSz="457200"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>
                <a:ea typeface="宋体" panose="02010600030101010101" pitchFamily="2" charset="-122"/>
              </a:rPr>
              <a:t>进入相应的分类内容列表</a:t>
            </a:r>
          </a:p>
        </p:txBody>
      </p:sp>
      <p:sp>
        <p:nvSpPr>
          <p:cNvPr id="5" name="点击视频进入视频首页"/>
          <p:cNvSpPr/>
          <p:nvPr/>
        </p:nvSpPr>
        <p:spPr>
          <a:xfrm>
            <a:off x="1177925" y="4606925"/>
            <a:ext cx="1702435" cy="26416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defTabSz="457200"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>
                <a:ea typeface="宋体" panose="02010600030101010101" pitchFamily="2" charset="-122"/>
              </a:rPr>
              <a:t>视频频道的分类导航</a:t>
            </a:r>
          </a:p>
        </p:txBody>
      </p:sp>
      <p:sp>
        <p:nvSpPr>
          <p:cNvPr id="314" name="线条"/>
          <p:cNvSpPr/>
          <p:nvPr/>
        </p:nvSpPr>
        <p:spPr>
          <a:xfrm rot="10800000">
            <a:off x="2869565" y="4742815"/>
            <a:ext cx="1179195" cy="7620"/>
          </a:xfrm>
          <a:prstGeom prst="line">
            <a:avLst/>
          </a:prstGeom>
          <a:ln w="38100">
            <a:solidFill>
              <a:schemeClr val="accent5">
                <a:hueOff val="-444211"/>
                <a:satOff val="-14899"/>
                <a:lumOff val="22857"/>
              </a:schemeClr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266" name="形状"/>
          <p:cNvSpPr/>
          <p:nvPr/>
        </p:nvSpPr>
        <p:spPr>
          <a:xfrm>
            <a:off x="961080" y="2345889"/>
            <a:ext cx="216771" cy="216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7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线条"/>
          <p:cNvSpPr/>
          <p:nvPr/>
        </p:nvSpPr>
        <p:spPr>
          <a:xfrm rot="10800000">
            <a:off x="4643755" y="3275330"/>
            <a:ext cx="5445760" cy="10795"/>
          </a:xfrm>
          <a:prstGeom prst="line">
            <a:avLst/>
          </a:prstGeom>
          <a:ln w="38100">
            <a:solidFill>
              <a:schemeClr val="accent5">
                <a:hueOff val="-444211"/>
                <a:satOff val="-14898"/>
                <a:lumOff val="22857"/>
              </a:schemeClr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10" name="形状"/>
          <p:cNvSpPr/>
          <p:nvPr/>
        </p:nvSpPr>
        <p:spPr>
          <a:xfrm>
            <a:off x="961080" y="3180279"/>
            <a:ext cx="216771" cy="216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7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形状"/>
          <p:cNvSpPr/>
          <p:nvPr/>
        </p:nvSpPr>
        <p:spPr>
          <a:xfrm>
            <a:off x="961080" y="4631254"/>
            <a:ext cx="216771" cy="216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7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目 录 / CATALOG"/>
          <p:cNvSpPr/>
          <p:nvPr/>
        </p:nvSpPr>
        <p:spPr>
          <a:xfrm>
            <a:off x="722639" y="1820067"/>
            <a:ext cx="5006087" cy="642621"/>
          </a:xfrm>
          <a:prstGeom prst="rect">
            <a:avLst/>
          </a:prstGeom>
          <a:ln w="3175">
            <a:miter lim="400000"/>
          </a:ln>
        </p:spPr>
        <p:txBody>
          <a:bodyPr lIns="22859" tIns="22859" rIns="22859" bIns="22859">
            <a:spAutoFit/>
          </a:bodyPr>
          <a:lstStyle/>
          <a:p>
            <a:pPr defTabSz="457200">
              <a:defRPr sz="3600" b="1">
                <a:solidFill>
                  <a:srgbClr val="D5493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目 录 </a:t>
            </a:r>
            <a:r>
              <a:rPr b="0"/>
              <a:t>/ </a:t>
            </a:r>
            <a:r>
              <a:rPr b="0">
                <a:solidFill>
                  <a:srgbClr val="3B3838"/>
                </a:solidFill>
              </a:rPr>
              <a:t>CATALOG</a:t>
            </a:r>
          </a:p>
        </p:txBody>
      </p:sp>
      <p:sp>
        <p:nvSpPr>
          <p:cNvPr id="134" name="成组"/>
          <p:cNvSpPr/>
          <p:nvPr/>
        </p:nvSpPr>
        <p:spPr>
          <a:xfrm>
            <a:off x="1488355" y="4262276"/>
            <a:ext cx="2199979" cy="1441116"/>
          </a:xfrm>
          <a:prstGeom prst="rect">
            <a:avLst/>
          </a:prstGeom>
          <a:ln w="3175">
            <a:miter lim="400000"/>
          </a:ln>
        </p:spPr>
        <p:txBody>
          <a:bodyPr lIns="22859" tIns="22859" rIns="22859" bIns="22859"/>
          <a:lstStyle>
            <a:lvl1pPr algn="l" defTabSz="457200">
              <a:def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网站结构介绍</a:t>
            </a:r>
          </a:p>
        </p:txBody>
      </p:sp>
      <p:sp>
        <p:nvSpPr>
          <p:cNvPr id="135" name="矩形"/>
          <p:cNvSpPr/>
          <p:nvPr/>
        </p:nvSpPr>
        <p:spPr>
          <a:xfrm>
            <a:off x="1485900" y="1482725"/>
            <a:ext cx="1481287" cy="264796"/>
          </a:xfrm>
          <a:prstGeom prst="rect">
            <a:avLst/>
          </a:prstGeom>
          <a:solidFill>
            <a:srgbClr val="D5493A"/>
          </a:solidFill>
          <a:ln w="25400">
            <a:solidFill>
              <a:srgbClr val="D5493A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136" name="线条"/>
          <p:cNvSpPr/>
          <p:nvPr/>
        </p:nvSpPr>
        <p:spPr>
          <a:xfrm>
            <a:off x="1505459" y="2794000"/>
            <a:ext cx="9181082" cy="0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137" name="01"/>
          <p:cNvSpPr/>
          <p:nvPr/>
        </p:nvSpPr>
        <p:spPr>
          <a:xfrm>
            <a:off x="1525981" y="3663949"/>
            <a:ext cx="402438" cy="4191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/>
          <a:p>
            <a:r>
              <a:t>01</a:t>
            </a:r>
          </a:p>
        </p:txBody>
      </p:sp>
      <p:sp>
        <p:nvSpPr>
          <p:cNvPr id="138" name="线条"/>
          <p:cNvSpPr/>
          <p:nvPr/>
        </p:nvSpPr>
        <p:spPr>
          <a:xfrm>
            <a:off x="1559312" y="4147263"/>
            <a:ext cx="361176" cy="1"/>
          </a:xfrm>
          <a:prstGeom prst="line">
            <a:avLst/>
          </a:prstGeom>
          <a:ln w="12700">
            <a:solidFill>
              <a:srgbClr val="000000">
                <a:alpha val="5014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139" name="成组"/>
          <p:cNvSpPr/>
          <p:nvPr/>
        </p:nvSpPr>
        <p:spPr>
          <a:xfrm>
            <a:off x="4996011" y="4262276"/>
            <a:ext cx="2199978" cy="1441116"/>
          </a:xfrm>
          <a:prstGeom prst="rect">
            <a:avLst/>
          </a:prstGeom>
          <a:ln w="3175">
            <a:miter lim="400000"/>
          </a:ln>
        </p:spPr>
        <p:txBody>
          <a:bodyPr lIns="22859" tIns="22859" rIns="22859" bIns="22859"/>
          <a:lstStyle>
            <a:lvl1pPr algn="l" defTabSz="457200">
              <a:def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网站使用说明</a:t>
            </a:r>
          </a:p>
        </p:txBody>
      </p:sp>
      <p:sp>
        <p:nvSpPr>
          <p:cNvPr id="140" name="02"/>
          <p:cNvSpPr/>
          <p:nvPr/>
        </p:nvSpPr>
        <p:spPr>
          <a:xfrm>
            <a:off x="5033636" y="3663949"/>
            <a:ext cx="402439" cy="4191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/>
          <a:p>
            <a:r>
              <a:t>02</a:t>
            </a:r>
          </a:p>
        </p:txBody>
      </p:sp>
      <p:sp>
        <p:nvSpPr>
          <p:cNvPr id="141" name="线条"/>
          <p:cNvSpPr/>
          <p:nvPr/>
        </p:nvSpPr>
        <p:spPr>
          <a:xfrm>
            <a:off x="5066968" y="4147263"/>
            <a:ext cx="361175" cy="1"/>
          </a:xfrm>
          <a:prstGeom prst="line">
            <a:avLst/>
          </a:prstGeom>
          <a:ln w="12700">
            <a:solidFill>
              <a:srgbClr val="000000">
                <a:alpha val="5014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142" name="成组"/>
          <p:cNvSpPr/>
          <p:nvPr/>
        </p:nvSpPr>
        <p:spPr>
          <a:xfrm>
            <a:off x="8272611" y="4262276"/>
            <a:ext cx="2199978" cy="1441116"/>
          </a:xfrm>
          <a:prstGeom prst="rect">
            <a:avLst/>
          </a:prstGeom>
          <a:ln w="3175">
            <a:miter lim="400000"/>
          </a:ln>
        </p:spPr>
        <p:txBody>
          <a:bodyPr lIns="22859" tIns="22859" rIns="22859" bIns="22859"/>
          <a:lstStyle>
            <a:lvl1pPr algn="l" defTabSz="457200">
              <a:def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主要功能及权限</a:t>
            </a:r>
          </a:p>
        </p:txBody>
      </p:sp>
      <p:sp>
        <p:nvSpPr>
          <p:cNvPr id="143" name="03"/>
          <p:cNvSpPr/>
          <p:nvPr/>
        </p:nvSpPr>
        <p:spPr>
          <a:xfrm>
            <a:off x="8310236" y="3663949"/>
            <a:ext cx="402439" cy="4191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/>
          <a:p>
            <a:r>
              <a:t>03</a:t>
            </a:r>
          </a:p>
        </p:txBody>
      </p:sp>
      <p:sp>
        <p:nvSpPr>
          <p:cNvPr id="144" name="线条"/>
          <p:cNvSpPr/>
          <p:nvPr/>
        </p:nvSpPr>
        <p:spPr>
          <a:xfrm>
            <a:off x="8343568" y="4147263"/>
            <a:ext cx="361175" cy="1"/>
          </a:xfrm>
          <a:prstGeom prst="line">
            <a:avLst/>
          </a:prstGeom>
          <a:ln w="12700">
            <a:solidFill>
              <a:srgbClr val="000000">
                <a:alpha val="5014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25720" y="1607185"/>
            <a:ext cx="4152900" cy="2216785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sp>
        <p:nvSpPr>
          <p:cNvPr id="275" name="每个类目下都有下一级的分类，可再次进行筛选"/>
          <p:cNvSpPr/>
          <p:nvPr/>
        </p:nvSpPr>
        <p:spPr>
          <a:xfrm>
            <a:off x="1112520" y="996950"/>
            <a:ext cx="2994660" cy="32512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 b="1">
                <a:ea typeface="宋体" panose="02010600030101010101" pitchFamily="2" charset="-122"/>
              </a:rPr>
              <a:t>二：直播</a:t>
            </a:r>
            <a:r>
              <a:rPr lang="en-US" altLang="zh-CN" b="1">
                <a:ea typeface="宋体" panose="02010600030101010101" pitchFamily="2" charset="-122"/>
              </a:rPr>
              <a:t>/</a:t>
            </a:r>
            <a:r>
              <a:rPr lang="zh-CN" altLang="en-US" b="1">
                <a:ea typeface="宋体" panose="02010600030101010101" pitchFamily="2" charset="-122"/>
              </a:rPr>
              <a:t>点播</a:t>
            </a:r>
            <a:r>
              <a:rPr lang="zh-CN" b="1">
                <a:ea typeface="宋体" panose="02010600030101010101" pitchFamily="2" charset="-122"/>
              </a:rPr>
              <a:t>播放步骤</a:t>
            </a:r>
            <a:endParaRPr b="1"/>
          </a:p>
        </p:txBody>
      </p:sp>
      <p:sp>
        <p:nvSpPr>
          <p:cNvPr id="266" name="形状"/>
          <p:cNvSpPr/>
          <p:nvPr/>
        </p:nvSpPr>
        <p:spPr>
          <a:xfrm>
            <a:off x="1235400" y="1984574"/>
            <a:ext cx="216771" cy="216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3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点击视频进入视频首页"/>
          <p:cNvSpPr/>
          <p:nvPr/>
        </p:nvSpPr>
        <p:spPr>
          <a:xfrm>
            <a:off x="1524000" y="1984375"/>
            <a:ext cx="3529965" cy="26416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>
                <a:ea typeface="宋体" panose="02010600030101010101" pitchFamily="2" charset="-122"/>
              </a:rPr>
              <a:t>看直播时刻列表，到时间即可观看该场直播</a:t>
            </a:r>
          </a:p>
        </p:txBody>
      </p:sp>
      <p:sp>
        <p:nvSpPr>
          <p:cNvPr id="304" name="成组"/>
          <p:cNvSpPr/>
          <p:nvPr/>
        </p:nvSpPr>
        <p:spPr>
          <a:xfrm>
            <a:off x="1526540" y="414020"/>
            <a:ext cx="2200275" cy="483235"/>
          </a:xfrm>
          <a:prstGeom prst="rect">
            <a:avLst/>
          </a:prstGeom>
          <a:ln w="3175">
            <a:miter lim="400000"/>
          </a:ln>
        </p:spPr>
        <p:txBody>
          <a:bodyPr lIns="22859" tIns="22859" rIns="22859" bIns="22859"/>
          <a:lstStyle>
            <a:lvl1pPr algn="l" defTabSz="457200">
              <a:defRPr sz="1800">
                <a:solidFill>
                  <a:srgbClr val="A6AAA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网站使用说明</a:t>
            </a:r>
          </a:p>
        </p:txBody>
      </p:sp>
      <p:sp>
        <p:nvSpPr>
          <p:cNvPr id="305" name="02"/>
          <p:cNvSpPr/>
          <p:nvPr/>
        </p:nvSpPr>
        <p:spPr>
          <a:xfrm>
            <a:off x="476148" y="431800"/>
            <a:ext cx="317704" cy="3302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1800">
                <a:solidFill>
                  <a:srgbClr val="A6AAA9"/>
                </a:solidFill>
              </a:defRPr>
            </a:lvl1pPr>
          </a:lstStyle>
          <a:p>
            <a:r>
              <a:t>02</a:t>
            </a:r>
          </a:p>
        </p:txBody>
      </p:sp>
      <p:sp>
        <p:nvSpPr>
          <p:cNvPr id="306" name="线条"/>
          <p:cNvSpPr/>
          <p:nvPr/>
        </p:nvSpPr>
        <p:spPr>
          <a:xfrm>
            <a:off x="822712" y="596900"/>
            <a:ext cx="576057" cy="0"/>
          </a:xfrm>
          <a:prstGeom prst="line">
            <a:avLst/>
          </a:prstGeom>
          <a:ln w="12700">
            <a:solidFill>
              <a:srgbClr val="AAADAC">
                <a:alpha val="5014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pic>
        <p:nvPicPr>
          <p:cNvPr id="307" name="pasted-image.pdf" descr="pasted-image.pd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94119" y="252126"/>
            <a:ext cx="977901" cy="384748"/>
          </a:xfrm>
          <a:prstGeom prst="rect">
            <a:avLst/>
          </a:prstGeom>
          <a:ln w="3175">
            <a:miter lim="400000"/>
            <a:headEnd/>
            <a:tailEnd/>
          </a:ln>
        </p:spPr>
      </p:pic>
      <p:sp>
        <p:nvSpPr>
          <p:cNvPr id="8" name="形状"/>
          <p:cNvSpPr/>
          <p:nvPr/>
        </p:nvSpPr>
        <p:spPr>
          <a:xfrm>
            <a:off x="1237940" y="3950534"/>
            <a:ext cx="216771" cy="216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3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点击视频进入视频首页"/>
          <p:cNvSpPr/>
          <p:nvPr/>
        </p:nvSpPr>
        <p:spPr>
          <a:xfrm>
            <a:off x="1526540" y="3950335"/>
            <a:ext cx="5473700" cy="26416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>
                <a:ea typeface="宋体" panose="02010600030101010101" pitchFamily="2" charset="-122"/>
                <a:sym typeface="+mn-ea"/>
              </a:rPr>
              <a:t>用户</a:t>
            </a:r>
            <a:r>
              <a:rPr>
                <a:sym typeface="+mn-ea"/>
              </a:rPr>
              <a:t>点击图片</a:t>
            </a:r>
            <a:r>
              <a:rPr lang="zh-CN">
                <a:ea typeface="宋体" panose="02010600030101010101" pitchFamily="2" charset="-122"/>
                <a:sym typeface="+mn-ea"/>
              </a:rPr>
              <a:t>任意位置</a:t>
            </a:r>
            <a:r>
              <a:rPr>
                <a:sym typeface="+mn-ea"/>
              </a:rPr>
              <a:t>进入</a:t>
            </a:r>
            <a:r>
              <a:rPr lang="zh-CN">
                <a:ea typeface="宋体" panose="02010600030101010101" pitchFamily="2" charset="-122"/>
                <a:sym typeface="+mn-ea"/>
              </a:rPr>
              <a:t>点播视频页，再点击播放按钮即可收看</a:t>
            </a:r>
            <a:endParaRPr lang="zh-CN">
              <a:ea typeface="宋体" panose="02010600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96440" y="4879975"/>
            <a:ext cx="2110740" cy="1682750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04765" y="4274185"/>
            <a:ext cx="5328285" cy="2288540"/>
          </a:xfrm>
          <a:prstGeom prst="rect">
            <a:avLst/>
          </a:prstGeom>
        </p:spPr>
      </p:pic>
      <p:sp>
        <p:nvSpPr>
          <p:cNvPr id="12" name="线条"/>
          <p:cNvSpPr/>
          <p:nvPr/>
        </p:nvSpPr>
        <p:spPr>
          <a:xfrm>
            <a:off x="3186430" y="6497320"/>
            <a:ext cx="1918335" cy="2540"/>
          </a:xfrm>
          <a:prstGeom prst="line">
            <a:avLst/>
          </a:prstGeom>
          <a:ln w="38100">
            <a:solidFill>
              <a:schemeClr val="accent5">
                <a:hueOff val="-444211"/>
                <a:satOff val="-14899"/>
                <a:lumOff val="22857"/>
              </a:schemeClr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成组"/>
          <p:cNvSpPr/>
          <p:nvPr/>
        </p:nvSpPr>
        <p:spPr>
          <a:xfrm>
            <a:off x="1526455" y="414176"/>
            <a:ext cx="2199979" cy="1441116"/>
          </a:xfrm>
          <a:prstGeom prst="rect">
            <a:avLst/>
          </a:prstGeom>
          <a:ln w="3175">
            <a:miter lim="400000"/>
          </a:ln>
        </p:spPr>
        <p:txBody>
          <a:bodyPr lIns="22859" tIns="22859" rIns="22859" bIns="22859"/>
          <a:lstStyle>
            <a:lvl1pPr algn="l" defTabSz="457200">
              <a:defRPr sz="1800">
                <a:solidFill>
                  <a:srgbClr val="A6AAA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网站使用说明</a:t>
            </a:r>
          </a:p>
        </p:txBody>
      </p:sp>
      <p:sp>
        <p:nvSpPr>
          <p:cNvPr id="330" name="02"/>
          <p:cNvSpPr/>
          <p:nvPr/>
        </p:nvSpPr>
        <p:spPr>
          <a:xfrm>
            <a:off x="476148" y="431800"/>
            <a:ext cx="317704" cy="3302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1800">
                <a:solidFill>
                  <a:srgbClr val="A6AAA9"/>
                </a:solidFill>
              </a:defRPr>
            </a:lvl1pPr>
          </a:lstStyle>
          <a:p>
            <a:r>
              <a:t>02</a:t>
            </a:r>
          </a:p>
        </p:txBody>
      </p:sp>
      <p:sp>
        <p:nvSpPr>
          <p:cNvPr id="331" name="线条"/>
          <p:cNvSpPr/>
          <p:nvPr/>
        </p:nvSpPr>
        <p:spPr>
          <a:xfrm>
            <a:off x="822712" y="596900"/>
            <a:ext cx="576057" cy="0"/>
          </a:xfrm>
          <a:prstGeom prst="line">
            <a:avLst/>
          </a:prstGeom>
          <a:ln w="12700">
            <a:solidFill>
              <a:srgbClr val="AAADAC">
                <a:alpha val="5014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332" name="4.有声读物"/>
          <p:cNvSpPr/>
          <p:nvPr/>
        </p:nvSpPr>
        <p:spPr>
          <a:xfrm>
            <a:off x="4492625" y="385117"/>
            <a:ext cx="3206750" cy="638175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ctr"/>
            <a:r>
              <a:t>4.有声读物</a:t>
            </a:r>
            <a:r>
              <a:rPr lang="zh-CN">
                <a:sym typeface="+mn-ea"/>
              </a:rPr>
              <a:t>频道</a:t>
            </a:r>
          </a:p>
        </p:txBody>
      </p:sp>
      <p:pic>
        <p:nvPicPr>
          <p:cNvPr id="334" name="pasted-image.pdf" descr="pasted-image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94119" y="252126"/>
            <a:ext cx="977901" cy="384748"/>
          </a:xfrm>
          <a:prstGeom prst="rect">
            <a:avLst/>
          </a:prstGeom>
          <a:ln w="3175">
            <a:miter lim="400000"/>
            <a:headEnd/>
            <a:tailEnd/>
          </a:ln>
        </p:spPr>
      </p:pic>
      <p:sp>
        <p:nvSpPr>
          <p:cNvPr id="275" name="每个类目下都有下一级的分类，可再次进行筛选"/>
          <p:cNvSpPr/>
          <p:nvPr/>
        </p:nvSpPr>
        <p:spPr>
          <a:xfrm>
            <a:off x="825500" y="1166495"/>
            <a:ext cx="8663940" cy="32512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 b="1">
                <a:ea typeface="宋体" panose="02010600030101010101" pitchFamily="2" charset="-122"/>
              </a:rPr>
              <a:t>一：在有声读物频道，可通过有声读物分类导航，快速进入对应的分类列表</a:t>
            </a:r>
            <a:endParaRPr b="1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6540" y="2318385"/>
            <a:ext cx="8259445" cy="4074795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sp>
        <p:nvSpPr>
          <p:cNvPr id="308" name="点击视频进入视频首页"/>
          <p:cNvSpPr/>
          <p:nvPr/>
        </p:nvSpPr>
        <p:spPr>
          <a:xfrm>
            <a:off x="1327150" y="1774825"/>
            <a:ext cx="8233410" cy="26416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>
                <a:ea typeface="宋体" panose="02010600030101010101" pitchFamily="2" charset="-122"/>
              </a:rPr>
              <a:t>用户可对有声读物的类别进行</a:t>
            </a:r>
            <a:r>
              <a:rPr lang="zh-CN">
                <a:ea typeface="宋体" panose="02010600030101010101" pitchFamily="2" charset="-122"/>
                <a:sym typeface="+mn-ea"/>
              </a:rPr>
              <a:t>筛选</a:t>
            </a:r>
            <a:r>
              <a:rPr lang="zh-CN">
                <a:ea typeface="宋体" panose="02010600030101010101" pitchFamily="2" charset="-122"/>
              </a:rPr>
              <a:t>，并显示筛选结果</a:t>
            </a:r>
          </a:p>
        </p:txBody>
      </p:sp>
      <p:sp>
        <p:nvSpPr>
          <p:cNvPr id="266" name="形状"/>
          <p:cNvSpPr/>
          <p:nvPr/>
        </p:nvSpPr>
        <p:spPr>
          <a:xfrm>
            <a:off x="1032835" y="1801059"/>
            <a:ext cx="216771" cy="216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4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点击图片进…"/>
          <p:cNvSpPr/>
          <p:nvPr/>
        </p:nvSpPr>
        <p:spPr>
          <a:xfrm>
            <a:off x="1529715" y="1684020"/>
            <a:ext cx="4354830" cy="47752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点击图片进入</a:t>
            </a:r>
            <a:r>
              <a:rPr lang="zh-CN">
                <a:ea typeface="宋体" panose="02010600030101010101" pitchFamily="2" charset="-122"/>
              </a:rPr>
              <a:t>单曲</a:t>
            </a:r>
            <a:r>
              <a:t>列表,</a:t>
            </a:r>
            <a:r>
              <a:rPr lang="zh-CN">
                <a:ea typeface="宋体" panose="02010600030101010101" pitchFamily="2" charset="-122"/>
              </a:rPr>
              <a:t>再</a:t>
            </a:r>
            <a:r>
              <a:rPr>
                <a:sym typeface="+mn-ea"/>
              </a:rPr>
              <a:t>点击播放图标进入播放频道</a:t>
            </a:r>
          </a:p>
          <a:p>
            <a:pPr algn="l" defTabSz="457200"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endParaRPr lang="en-US" b="1">
              <a:solidFill>
                <a:schemeClr val="accent5"/>
              </a:solidFill>
            </a:endParaRPr>
          </a:p>
        </p:txBody>
      </p:sp>
      <p:sp>
        <p:nvSpPr>
          <p:cNvPr id="339" name="点击播放图标…"/>
          <p:cNvSpPr/>
          <p:nvPr/>
        </p:nvSpPr>
        <p:spPr>
          <a:xfrm>
            <a:off x="1428115" y="4225290"/>
            <a:ext cx="2327910" cy="26416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defTabSz="457200"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点击播放图标进入播放频道</a:t>
            </a:r>
          </a:p>
        </p:txBody>
      </p:sp>
      <p:sp>
        <p:nvSpPr>
          <p:cNvPr id="9" name="形状"/>
          <p:cNvSpPr/>
          <p:nvPr/>
        </p:nvSpPr>
        <p:spPr>
          <a:xfrm>
            <a:off x="1268420" y="4238189"/>
            <a:ext cx="216771" cy="216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2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形状"/>
          <p:cNvSpPr/>
          <p:nvPr/>
        </p:nvSpPr>
        <p:spPr>
          <a:xfrm>
            <a:off x="1268420" y="1695649"/>
            <a:ext cx="216771" cy="216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2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5" name="每个类目下都有下一级的分类，可再次进行筛选"/>
          <p:cNvSpPr/>
          <p:nvPr/>
        </p:nvSpPr>
        <p:spPr>
          <a:xfrm>
            <a:off x="852170" y="1049020"/>
            <a:ext cx="2461895" cy="32512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 b="1">
                <a:ea typeface="宋体" panose="02010600030101010101" pitchFamily="2" charset="-122"/>
              </a:rPr>
              <a:t>二：有声读物播放步骤</a:t>
            </a:r>
            <a:endParaRPr b="1"/>
          </a:p>
        </p:txBody>
      </p:sp>
      <p:sp>
        <p:nvSpPr>
          <p:cNvPr id="262" name="成组"/>
          <p:cNvSpPr/>
          <p:nvPr/>
        </p:nvSpPr>
        <p:spPr>
          <a:xfrm>
            <a:off x="1526540" y="414020"/>
            <a:ext cx="2200275" cy="468630"/>
          </a:xfrm>
          <a:prstGeom prst="rect">
            <a:avLst/>
          </a:prstGeom>
          <a:ln w="3175">
            <a:miter lim="400000"/>
          </a:ln>
        </p:spPr>
        <p:txBody>
          <a:bodyPr lIns="22859" tIns="22859" rIns="22859" bIns="22859"/>
          <a:lstStyle>
            <a:lvl1pPr algn="l" defTabSz="457200">
              <a:defRPr sz="1800">
                <a:solidFill>
                  <a:srgbClr val="A6AAA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网站使用说明</a:t>
            </a:r>
          </a:p>
        </p:txBody>
      </p:sp>
      <p:sp>
        <p:nvSpPr>
          <p:cNvPr id="263" name="02"/>
          <p:cNvSpPr/>
          <p:nvPr/>
        </p:nvSpPr>
        <p:spPr>
          <a:xfrm>
            <a:off x="476148" y="431800"/>
            <a:ext cx="317704" cy="3302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1800">
                <a:solidFill>
                  <a:srgbClr val="A6AAA9"/>
                </a:solidFill>
              </a:defRPr>
            </a:lvl1pPr>
          </a:lstStyle>
          <a:p>
            <a:r>
              <a:t>02</a:t>
            </a:r>
          </a:p>
        </p:txBody>
      </p:sp>
      <p:sp>
        <p:nvSpPr>
          <p:cNvPr id="264" name="线条"/>
          <p:cNvSpPr/>
          <p:nvPr/>
        </p:nvSpPr>
        <p:spPr>
          <a:xfrm>
            <a:off x="822712" y="596900"/>
            <a:ext cx="576057" cy="0"/>
          </a:xfrm>
          <a:prstGeom prst="line">
            <a:avLst/>
          </a:prstGeom>
          <a:ln w="12700">
            <a:solidFill>
              <a:srgbClr val="AAADAC">
                <a:alpha val="5014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pic>
        <p:nvPicPr>
          <p:cNvPr id="265" name="pasted-image.pdf" descr="pasted-image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94119" y="252126"/>
            <a:ext cx="977901" cy="384748"/>
          </a:xfrm>
          <a:prstGeom prst="rect">
            <a:avLst/>
          </a:prstGeom>
          <a:ln w="3175">
            <a:miter lim="4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36310" y="4589780"/>
            <a:ext cx="5602605" cy="2000885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sp>
        <p:nvSpPr>
          <p:cNvPr id="11" name="线条"/>
          <p:cNvSpPr/>
          <p:nvPr/>
        </p:nvSpPr>
        <p:spPr>
          <a:xfrm>
            <a:off x="3574415" y="2965450"/>
            <a:ext cx="2405380" cy="2540"/>
          </a:xfrm>
          <a:prstGeom prst="line">
            <a:avLst/>
          </a:prstGeom>
          <a:ln w="38100">
            <a:solidFill>
              <a:schemeClr val="accent5">
                <a:hueOff val="-444211"/>
                <a:satOff val="-14900"/>
                <a:lumOff val="22857"/>
              </a:schemeClr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14" name="线条"/>
          <p:cNvSpPr/>
          <p:nvPr/>
        </p:nvSpPr>
        <p:spPr>
          <a:xfrm rot="5400000">
            <a:off x="6057900" y="4347845"/>
            <a:ext cx="454660" cy="1270"/>
          </a:xfrm>
          <a:prstGeom prst="line">
            <a:avLst/>
          </a:prstGeom>
          <a:ln w="38100">
            <a:solidFill>
              <a:schemeClr val="accent5">
                <a:hueOff val="-444211"/>
                <a:satOff val="-14899"/>
                <a:lumOff val="22857"/>
              </a:schemeClr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/>
          <a:srcRect b="20972"/>
          <a:stretch>
            <a:fillRect/>
          </a:stretch>
        </p:blipFill>
        <p:spPr>
          <a:xfrm>
            <a:off x="1764665" y="4822190"/>
            <a:ext cx="1737995" cy="1647190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sp>
        <p:nvSpPr>
          <p:cNvPr id="7" name="线条"/>
          <p:cNvSpPr/>
          <p:nvPr/>
        </p:nvSpPr>
        <p:spPr>
          <a:xfrm flipV="1">
            <a:off x="3314065" y="6177915"/>
            <a:ext cx="2571115" cy="29845"/>
          </a:xfrm>
          <a:prstGeom prst="line">
            <a:avLst/>
          </a:prstGeom>
          <a:ln w="38100">
            <a:solidFill>
              <a:schemeClr val="accent5">
                <a:hueOff val="-444211"/>
                <a:satOff val="-14901"/>
                <a:lumOff val="22857"/>
              </a:schemeClr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59915" y="2222500"/>
            <a:ext cx="1661795" cy="1654810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36310" y="1577975"/>
            <a:ext cx="3489325" cy="2776855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成组"/>
          <p:cNvSpPr/>
          <p:nvPr/>
        </p:nvSpPr>
        <p:spPr>
          <a:xfrm>
            <a:off x="1526455" y="414176"/>
            <a:ext cx="2199979" cy="1441116"/>
          </a:xfrm>
          <a:prstGeom prst="rect">
            <a:avLst/>
          </a:prstGeom>
          <a:ln w="3175">
            <a:miter lim="400000"/>
          </a:ln>
        </p:spPr>
        <p:txBody>
          <a:bodyPr lIns="22859" tIns="22859" rIns="22859" bIns="22859"/>
          <a:lstStyle>
            <a:lvl1pPr algn="l" defTabSz="457200">
              <a:defRPr sz="1800">
                <a:solidFill>
                  <a:srgbClr val="A6AAA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网站使用说明</a:t>
            </a:r>
          </a:p>
        </p:txBody>
      </p:sp>
      <p:sp>
        <p:nvSpPr>
          <p:cNvPr id="344" name="02"/>
          <p:cNvSpPr/>
          <p:nvPr/>
        </p:nvSpPr>
        <p:spPr>
          <a:xfrm>
            <a:off x="476148" y="431800"/>
            <a:ext cx="317704" cy="3302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1800">
                <a:solidFill>
                  <a:srgbClr val="A6AAA9"/>
                </a:solidFill>
              </a:defRPr>
            </a:lvl1pPr>
          </a:lstStyle>
          <a:p>
            <a:r>
              <a:t>02</a:t>
            </a:r>
          </a:p>
        </p:txBody>
      </p:sp>
      <p:sp>
        <p:nvSpPr>
          <p:cNvPr id="345" name="线条"/>
          <p:cNvSpPr/>
          <p:nvPr/>
        </p:nvSpPr>
        <p:spPr>
          <a:xfrm>
            <a:off x="822712" y="596900"/>
            <a:ext cx="576057" cy="0"/>
          </a:xfrm>
          <a:prstGeom prst="line">
            <a:avLst/>
          </a:prstGeom>
          <a:ln w="12700">
            <a:solidFill>
              <a:srgbClr val="AAADAC">
                <a:alpha val="5014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346" name="5.乐谱"/>
          <p:cNvSpPr/>
          <p:nvPr/>
        </p:nvSpPr>
        <p:spPr>
          <a:xfrm>
            <a:off x="4949825" y="432107"/>
            <a:ext cx="2292350" cy="638175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ctr"/>
            <a:r>
              <a:t>5.乐谱</a:t>
            </a:r>
            <a:r>
              <a:rPr lang="zh-CN">
                <a:sym typeface="+mn-ea"/>
              </a:rPr>
              <a:t>频道</a:t>
            </a:r>
          </a:p>
        </p:txBody>
      </p:sp>
      <p:sp>
        <p:nvSpPr>
          <p:cNvPr id="347" name="乐谱频道的内容主要分为两大类：古典音乐时期（海顿、莫扎特、贝多芬为主的三位古典音乐大师）的钢琴、弦乐四重奏等乐谱；浪漫主义时期（肖邦、柴可夫斯基、舒曼、勃拉姆斯、李斯特等众多音乐大师作品）的古典吉他、钢琴等乐谱。同时也包含了一小部分现代钢琴乐谱教材和考级教材；…"/>
          <p:cNvSpPr/>
          <p:nvPr/>
        </p:nvSpPr>
        <p:spPr>
          <a:xfrm>
            <a:off x="793456" y="1351111"/>
            <a:ext cx="10787968" cy="325120"/>
          </a:xfrm>
          <a:prstGeom prst="rect">
            <a:avLst/>
          </a:prstGeom>
          <a:ln w="3175">
            <a:miter lim="400000"/>
          </a:ln>
        </p:spPr>
        <p:txBody>
          <a:bodyPr lIns="25400" tIns="25400" rIns="25400" bIns="25400" anchor="ctr">
            <a:spAutoFit/>
          </a:bodyPr>
          <a:lstStyle/>
          <a:p>
            <a: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 b="1">
                <a:ea typeface="宋体" panose="02010600030101010101" pitchFamily="2" charset="-122"/>
              </a:rPr>
              <a:t>乐谱频道提供搜索、 预览、下载等功能</a:t>
            </a:r>
          </a:p>
        </p:txBody>
      </p:sp>
      <p:pic>
        <p:nvPicPr>
          <p:cNvPr id="348" name="pasted-image.pdf" descr="pasted-image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94119" y="252126"/>
            <a:ext cx="977901" cy="384748"/>
          </a:xfrm>
          <a:prstGeom prst="rect">
            <a:avLst/>
          </a:prstGeom>
          <a:ln w="3175">
            <a:miter lim="400000"/>
            <a:headEnd/>
            <a:tailEnd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24580" y="2390775"/>
            <a:ext cx="7694930" cy="3752215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sp>
        <p:nvSpPr>
          <p:cNvPr id="308" name="点击视频进入视频首页"/>
          <p:cNvSpPr/>
          <p:nvPr/>
        </p:nvSpPr>
        <p:spPr>
          <a:xfrm>
            <a:off x="1134110" y="3296920"/>
            <a:ext cx="2000885" cy="26416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>
                <a:ea typeface="宋体" panose="02010600030101010101" pitchFamily="2" charset="-122"/>
              </a:rPr>
              <a:t>乐谱搜索</a:t>
            </a:r>
          </a:p>
        </p:txBody>
      </p:sp>
      <p:sp>
        <p:nvSpPr>
          <p:cNvPr id="266" name="形状"/>
          <p:cNvSpPr/>
          <p:nvPr/>
        </p:nvSpPr>
        <p:spPr>
          <a:xfrm>
            <a:off x="865195" y="3297119"/>
            <a:ext cx="216771" cy="216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4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4" name="线条"/>
          <p:cNvSpPr/>
          <p:nvPr/>
        </p:nvSpPr>
        <p:spPr>
          <a:xfrm rot="10800000" flipV="1">
            <a:off x="3063240" y="3402330"/>
            <a:ext cx="2600960" cy="22860"/>
          </a:xfrm>
          <a:prstGeom prst="line">
            <a:avLst/>
          </a:prstGeom>
          <a:ln w="38100">
            <a:solidFill>
              <a:schemeClr val="accent5">
                <a:hueOff val="-444211"/>
                <a:satOff val="-14898"/>
                <a:lumOff val="22857"/>
              </a:schemeClr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4" name="线条"/>
          <p:cNvSpPr/>
          <p:nvPr/>
        </p:nvSpPr>
        <p:spPr>
          <a:xfrm rot="10800000" flipV="1">
            <a:off x="3063875" y="5078730"/>
            <a:ext cx="7065645" cy="4445"/>
          </a:xfrm>
          <a:prstGeom prst="line">
            <a:avLst/>
          </a:prstGeom>
          <a:ln w="38100">
            <a:solidFill>
              <a:schemeClr val="accent5">
                <a:hueOff val="-444211"/>
                <a:satOff val="-14897"/>
                <a:lumOff val="22857"/>
              </a:schemeClr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5" name="点击视频进入视频首页"/>
          <p:cNvSpPr/>
          <p:nvPr/>
        </p:nvSpPr>
        <p:spPr>
          <a:xfrm>
            <a:off x="1134110" y="4942840"/>
            <a:ext cx="2138680" cy="26416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>
                <a:ea typeface="宋体" panose="02010600030101010101" pitchFamily="2" charset="-122"/>
              </a:rPr>
              <a:t>乐谱放大预览，下载</a:t>
            </a:r>
          </a:p>
        </p:txBody>
      </p:sp>
      <p:sp>
        <p:nvSpPr>
          <p:cNvPr id="6" name="形状"/>
          <p:cNvSpPr/>
          <p:nvPr/>
        </p:nvSpPr>
        <p:spPr>
          <a:xfrm>
            <a:off x="865195" y="4943039"/>
            <a:ext cx="216771" cy="216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4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成组"/>
          <p:cNvSpPr/>
          <p:nvPr/>
        </p:nvSpPr>
        <p:spPr>
          <a:xfrm>
            <a:off x="1526540" y="414020"/>
            <a:ext cx="2200275" cy="468630"/>
          </a:xfrm>
          <a:prstGeom prst="rect">
            <a:avLst/>
          </a:prstGeom>
          <a:ln w="3175">
            <a:miter lim="400000"/>
          </a:ln>
        </p:spPr>
        <p:txBody>
          <a:bodyPr lIns="22859" tIns="22859" rIns="22859" bIns="22859"/>
          <a:lstStyle>
            <a:lvl1pPr algn="l" defTabSz="457200">
              <a:defRPr sz="1800">
                <a:solidFill>
                  <a:srgbClr val="A6AAA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网站使用说明</a:t>
            </a:r>
          </a:p>
        </p:txBody>
      </p:sp>
      <p:sp>
        <p:nvSpPr>
          <p:cNvPr id="263" name="02"/>
          <p:cNvSpPr/>
          <p:nvPr/>
        </p:nvSpPr>
        <p:spPr>
          <a:xfrm>
            <a:off x="476148" y="431800"/>
            <a:ext cx="317704" cy="3302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1800">
                <a:solidFill>
                  <a:srgbClr val="A6AAA9"/>
                </a:solidFill>
              </a:defRPr>
            </a:lvl1pPr>
          </a:lstStyle>
          <a:p>
            <a:r>
              <a:t>02</a:t>
            </a:r>
          </a:p>
        </p:txBody>
      </p:sp>
      <p:sp>
        <p:nvSpPr>
          <p:cNvPr id="264" name="线条"/>
          <p:cNvSpPr/>
          <p:nvPr/>
        </p:nvSpPr>
        <p:spPr>
          <a:xfrm>
            <a:off x="822712" y="596900"/>
            <a:ext cx="576057" cy="0"/>
          </a:xfrm>
          <a:prstGeom prst="line">
            <a:avLst/>
          </a:prstGeom>
          <a:ln w="12700">
            <a:solidFill>
              <a:srgbClr val="AAADAC">
                <a:alpha val="5014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pic>
        <p:nvPicPr>
          <p:cNvPr id="265" name="pasted-image.pdf" descr="pasted-image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94119" y="252126"/>
            <a:ext cx="977901" cy="384748"/>
          </a:xfrm>
          <a:prstGeom prst="rect">
            <a:avLst/>
          </a:prstGeom>
          <a:ln w="3175">
            <a:miter lim="400000"/>
            <a:headEnd/>
            <a:tailEnd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7290" y="2061210"/>
            <a:ext cx="3405505" cy="1988185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48815" y="2204720"/>
            <a:ext cx="3938905" cy="1802130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sp>
        <p:nvSpPr>
          <p:cNvPr id="11" name="线条"/>
          <p:cNvSpPr/>
          <p:nvPr/>
        </p:nvSpPr>
        <p:spPr>
          <a:xfrm>
            <a:off x="5304155" y="2555875"/>
            <a:ext cx="2405380" cy="2540"/>
          </a:xfrm>
          <a:prstGeom prst="line">
            <a:avLst/>
          </a:prstGeom>
          <a:ln w="38100">
            <a:solidFill>
              <a:schemeClr val="accent5">
                <a:hueOff val="-444211"/>
                <a:satOff val="-14899"/>
                <a:lumOff val="22857"/>
              </a:schemeClr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338" name="点击图片进…"/>
          <p:cNvSpPr/>
          <p:nvPr/>
        </p:nvSpPr>
        <p:spPr>
          <a:xfrm>
            <a:off x="1529715" y="1718945"/>
            <a:ext cx="4126865" cy="26416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点击图片</a:t>
            </a:r>
            <a:r>
              <a:rPr lang="zh-CN">
                <a:ea typeface="宋体" panose="02010600030101010101" pitchFamily="2" charset="-122"/>
              </a:rPr>
              <a:t>、文字、放大按钮即可预览乐谱</a:t>
            </a:r>
            <a:endParaRPr lang="en-US" b="1">
              <a:solidFill>
                <a:schemeClr val="accent5"/>
              </a:solidFill>
            </a:endParaRPr>
          </a:p>
        </p:txBody>
      </p:sp>
      <p:sp>
        <p:nvSpPr>
          <p:cNvPr id="10" name="形状"/>
          <p:cNvSpPr/>
          <p:nvPr/>
        </p:nvSpPr>
        <p:spPr>
          <a:xfrm>
            <a:off x="1268420" y="1695649"/>
            <a:ext cx="216771" cy="216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5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5" name="每个类目下都有下一级的分类，可再次进行筛选"/>
          <p:cNvSpPr/>
          <p:nvPr/>
        </p:nvSpPr>
        <p:spPr>
          <a:xfrm>
            <a:off x="852170" y="1049020"/>
            <a:ext cx="3528060" cy="32512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 b="1">
                <a:ea typeface="宋体" panose="02010600030101010101" pitchFamily="2" charset="-122"/>
              </a:rPr>
              <a:t>二：乐谱预览、下载的使用说明</a:t>
            </a:r>
            <a:endParaRPr b="1"/>
          </a:p>
        </p:txBody>
      </p:sp>
      <p:sp>
        <p:nvSpPr>
          <p:cNvPr id="9" name="点击图片进…"/>
          <p:cNvSpPr/>
          <p:nvPr/>
        </p:nvSpPr>
        <p:spPr>
          <a:xfrm>
            <a:off x="1529715" y="4240530"/>
            <a:ext cx="4126865" cy="26416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用户点击下载，付费后即可下载乐谱</a:t>
            </a:r>
          </a:p>
        </p:txBody>
      </p:sp>
      <p:sp>
        <p:nvSpPr>
          <p:cNvPr id="12" name="形状"/>
          <p:cNvSpPr/>
          <p:nvPr/>
        </p:nvSpPr>
        <p:spPr>
          <a:xfrm>
            <a:off x="1268420" y="4217234"/>
            <a:ext cx="216771" cy="216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5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48815" y="4775200"/>
            <a:ext cx="3972560" cy="1765935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32675" y="4873625"/>
            <a:ext cx="2623185" cy="1640840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sp>
        <p:nvSpPr>
          <p:cNvPr id="15" name="线条"/>
          <p:cNvSpPr/>
          <p:nvPr/>
        </p:nvSpPr>
        <p:spPr>
          <a:xfrm>
            <a:off x="5656580" y="6177915"/>
            <a:ext cx="2405380" cy="2540"/>
          </a:xfrm>
          <a:prstGeom prst="line">
            <a:avLst/>
          </a:prstGeom>
          <a:ln w="38100">
            <a:solidFill>
              <a:schemeClr val="accent5">
                <a:hueOff val="-444211"/>
                <a:satOff val="-14898"/>
                <a:lumOff val="22857"/>
              </a:schemeClr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5715" y="2006600"/>
            <a:ext cx="6257290" cy="3255645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sp>
        <p:nvSpPr>
          <p:cNvPr id="278" name="成组"/>
          <p:cNvSpPr/>
          <p:nvPr/>
        </p:nvSpPr>
        <p:spPr>
          <a:xfrm>
            <a:off x="1526455" y="414176"/>
            <a:ext cx="2199979" cy="1441116"/>
          </a:xfrm>
          <a:prstGeom prst="rect">
            <a:avLst/>
          </a:prstGeom>
          <a:ln w="3175">
            <a:miter lim="400000"/>
          </a:ln>
        </p:spPr>
        <p:txBody>
          <a:bodyPr lIns="22859" tIns="22859" rIns="22859" bIns="22859"/>
          <a:lstStyle>
            <a:lvl1pPr algn="l" defTabSz="457200">
              <a:defRPr sz="1800">
                <a:solidFill>
                  <a:srgbClr val="A6AAA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网站使用说明</a:t>
            </a:r>
          </a:p>
        </p:txBody>
      </p:sp>
      <p:sp>
        <p:nvSpPr>
          <p:cNvPr id="279" name="02"/>
          <p:cNvSpPr/>
          <p:nvPr/>
        </p:nvSpPr>
        <p:spPr>
          <a:xfrm>
            <a:off x="476148" y="431800"/>
            <a:ext cx="317704" cy="3302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1800">
                <a:solidFill>
                  <a:srgbClr val="A6AAA9"/>
                </a:solidFill>
              </a:defRPr>
            </a:lvl1pPr>
          </a:lstStyle>
          <a:p>
            <a:r>
              <a:t>02</a:t>
            </a:r>
          </a:p>
        </p:txBody>
      </p:sp>
      <p:sp>
        <p:nvSpPr>
          <p:cNvPr id="280" name="线条"/>
          <p:cNvSpPr/>
          <p:nvPr/>
        </p:nvSpPr>
        <p:spPr>
          <a:xfrm>
            <a:off x="822712" y="596900"/>
            <a:ext cx="576057" cy="0"/>
          </a:xfrm>
          <a:prstGeom prst="line">
            <a:avLst/>
          </a:prstGeom>
          <a:ln w="12700">
            <a:solidFill>
              <a:srgbClr val="AAADAC">
                <a:alpha val="5014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pic>
        <p:nvPicPr>
          <p:cNvPr id="281" name="pasted-image.pdf" descr="pasted-image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94119" y="252126"/>
            <a:ext cx="977901" cy="384748"/>
          </a:xfrm>
          <a:prstGeom prst="rect">
            <a:avLst/>
          </a:prstGeom>
          <a:ln w="3175">
            <a:miter lim="400000"/>
            <a:headEnd/>
            <a:tailEnd/>
          </a:ln>
        </p:spPr>
      </p:pic>
      <p:sp>
        <p:nvSpPr>
          <p:cNvPr id="283" name="收藏唱片、收藏、…"/>
          <p:cNvSpPr/>
          <p:nvPr/>
        </p:nvSpPr>
        <p:spPr>
          <a:xfrm>
            <a:off x="1584960" y="2463800"/>
            <a:ext cx="3632200" cy="26416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收藏、分享、下载、删除等</a:t>
            </a:r>
            <a:r>
              <a:rPr lang="zh-CN">
                <a:ea typeface="宋体" panose="02010600030101010101" pitchFamily="2" charset="-122"/>
              </a:rPr>
              <a:t>功能</a:t>
            </a:r>
          </a:p>
        </p:txBody>
      </p:sp>
      <p:sp>
        <p:nvSpPr>
          <p:cNvPr id="292" name="线条"/>
          <p:cNvSpPr/>
          <p:nvPr/>
        </p:nvSpPr>
        <p:spPr>
          <a:xfrm flipH="1" flipV="1">
            <a:off x="4214495" y="2560955"/>
            <a:ext cx="3484880" cy="23495"/>
          </a:xfrm>
          <a:prstGeom prst="line">
            <a:avLst/>
          </a:prstGeom>
          <a:ln w="38100">
            <a:solidFill>
              <a:schemeClr val="accent5">
                <a:hueOff val="-444211"/>
                <a:satOff val="-14904"/>
                <a:lumOff val="22857"/>
              </a:schemeClr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346" name="5.乐谱"/>
          <p:cNvSpPr/>
          <p:nvPr/>
        </p:nvSpPr>
        <p:spPr>
          <a:xfrm>
            <a:off x="5178425" y="432107"/>
            <a:ext cx="1835150" cy="638175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ctr"/>
            <a:r>
              <a:rPr lang="en-US"/>
              <a:t>6</a:t>
            </a:r>
            <a:r>
              <a:t>.</a:t>
            </a:r>
            <a:r>
              <a:rPr lang="zh-CN"/>
              <a:t>播放器</a:t>
            </a:r>
            <a:endParaRPr lang="zh-CN">
              <a:sym typeface="+mn-ea"/>
            </a:endParaRPr>
          </a:p>
        </p:txBody>
      </p:sp>
      <p:sp>
        <p:nvSpPr>
          <p:cNvPr id="8" name="乐谱频道的内容主要分为两大类：古典音乐时期（海顿、莫扎特、贝多芬为主的三位古典音乐大师）的钢琴、弦乐四重奏等乐谱；浪漫主义时期（肖邦、柴可夫斯基、舒曼、勃拉姆斯、李斯特等众多音乐大师作品）的古典吉他、钢琴等乐谱。同时也包含了一小部分现代钢琴乐谱教材和考级教材；…"/>
          <p:cNvSpPr/>
          <p:nvPr/>
        </p:nvSpPr>
        <p:spPr>
          <a:xfrm>
            <a:off x="793750" y="1934845"/>
            <a:ext cx="2749550" cy="32512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>
                <a:ea typeface="宋体" panose="02010600030101010101" pitchFamily="2" charset="-122"/>
              </a:rPr>
              <a:t>单曲操作说明：</a:t>
            </a:r>
            <a:endParaRPr lang="en-US" altLang="zh-CN">
              <a:ea typeface="宋体" panose="02010600030101010101" pitchFamily="2" charset="-122"/>
            </a:endParaRPr>
          </a:p>
        </p:txBody>
      </p:sp>
      <p:sp>
        <p:nvSpPr>
          <p:cNvPr id="12" name="形状"/>
          <p:cNvSpPr/>
          <p:nvPr/>
        </p:nvSpPr>
        <p:spPr>
          <a:xfrm>
            <a:off x="1253815" y="2437964"/>
            <a:ext cx="216771" cy="216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4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可以批量…"/>
          <p:cNvSpPr/>
          <p:nvPr/>
        </p:nvSpPr>
        <p:spPr>
          <a:xfrm>
            <a:off x="1570990" y="3779520"/>
            <a:ext cx="3147695" cy="26416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>
                <a:ea typeface="宋体" panose="02010600030101010101" pitchFamily="2" charset="-122"/>
              </a:rPr>
              <a:t>勾选多首单曲</a:t>
            </a:r>
            <a:r>
              <a:t>可批量进行编辑</a:t>
            </a:r>
          </a:p>
        </p:txBody>
      </p:sp>
      <p:sp>
        <p:nvSpPr>
          <p:cNvPr id="3" name="上一曲、下一曲、暂停、播放、调进度、换音频质量、看播放列表、声音的大小"/>
          <p:cNvSpPr/>
          <p:nvPr/>
        </p:nvSpPr>
        <p:spPr>
          <a:xfrm>
            <a:off x="1542415" y="4925060"/>
            <a:ext cx="2328545" cy="47752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上一曲、下一曲、暂停</a:t>
            </a:r>
          </a:p>
          <a:p>
            <a:pPr algn="l" defTabSz="457200"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播放</a:t>
            </a:r>
            <a:r>
              <a:rPr lang="zh-CN">
                <a:ea typeface="宋体" panose="02010600030101010101" pitchFamily="2" charset="-122"/>
              </a:rPr>
              <a:t>、</a:t>
            </a:r>
            <a:r>
              <a:t>调进度</a:t>
            </a:r>
            <a:r>
              <a:rPr lang="zh-CN">
                <a:ea typeface="宋体" panose="02010600030101010101" pitchFamily="2" charset="-122"/>
              </a:rPr>
              <a:t>等功能</a:t>
            </a:r>
          </a:p>
        </p:txBody>
      </p:sp>
      <p:sp>
        <p:nvSpPr>
          <p:cNvPr id="4" name="线条"/>
          <p:cNvSpPr/>
          <p:nvPr/>
        </p:nvSpPr>
        <p:spPr>
          <a:xfrm flipH="1">
            <a:off x="4217670" y="3903345"/>
            <a:ext cx="1623060" cy="12700"/>
          </a:xfrm>
          <a:prstGeom prst="line">
            <a:avLst/>
          </a:prstGeom>
          <a:ln w="38100">
            <a:solidFill>
              <a:schemeClr val="accent5">
                <a:hueOff val="-444211"/>
                <a:satOff val="-14901"/>
                <a:lumOff val="22857"/>
              </a:schemeClr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7" name="线条"/>
          <p:cNvSpPr/>
          <p:nvPr/>
        </p:nvSpPr>
        <p:spPr>
          <a:xfrm flipH="1">
            <a:off x="3555365" y="5091430"/>
            <a:ext cx="2285365" cy="1270"/>
          </a:xfrm>
          <a:prstGeom prst="line">
            <a:avLst/>
          </a:prstGeom>
          <a:ln w="38100">
            <a:solidFill>
              <a:schemeClr val="accent5">
                <a:hueOff val="-444211"/>
                <a:satOff val="-14900"/>
                <a:lumOff val="22857"/>
              </a:schemeClr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9" name="形状"/>
          <p:cNvSpPr/>
          <p:nvPr/>
        </p:nvSpPr>
        <p:spPr>
          <a:xfrm>
            <a:off x="1253815" y="4946214"/>
            <a:ext cx="216771" cy="216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4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乐谱频道的内容主要分为两大类：古典音乐时期（海顿、莫扎特、贝多芬为主的三位古典音乐大师）的钢琴、弦乐四重奏等乐谱；浪漫主义时期（肖邦、柴可夫斯基、舒曼、勃拉姆斯、李斯特等众多音乐大师作品）的古典吉他、钢琴等乐谱。同时也包含了一小部分现代钢琴乐谱教材和考级教材；…"/>
          <p:cNvSpPr/>
          <p:nvPr/>
        </p:nvSpPr>
        <p:spPr>
          <a:xfrm>
            <a:off x="781050" y="3143885"/>
            <a:ext cx="2749550" cy="32512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>
                <a:ea typeface="宋体" panose="02010600030101010101" pitchFamily="2" charset="-122"/>
                <a:sym typeface="+mn-ea"/>
              </a:rPr>
              <a:t>单曲批量</a:t>
            </a:r>
            <a:r>
              <a:rPr lang="zh-CN">
                <a:ea typeface="宋体" panose="02010600030101010101" pitchFamily="2" charset="-122"/>
              </a:rPr>
              <a:t>操作说明：</a:t>
            </a:r>
            <a:endParaRPr lang="en-US" altLang="zh-CN">
              <a:ea typeface="宋体" panose="02010600030101010101" pitchFamily="2" charset="-122"/>
            </a:endParaRPr>
          </a:p>
        </p:txBody>
      </p:sp>
      <p:sp>
        <p:nvSpPr>
          <p:cNvPr id="13" name="形状"/>
          <p:cNvSpPr/>
          <p:nvPr/>
        </p:nvSpPr>
        <p:spPr>
          <a:xfrm>
            <a:off x="1253815" y="3756224"/>
            <a:ext cx="216771" cy="216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4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线条"/>
          <p:cNvSpPr/>
          <p:nvPr/>
        </p:nvSpPr>
        <p:spPr>
          <a:xfrm rot="16380000" flipH="1">
            <a:off x="5754370" y="4406265"/>
            <a:ext cx="535305" cy="20955"/>
          </a:xfrm>
          <a:prstGeom prst="line">
            <a:avLst/>
          </a:prstGeom>
          <a:ln w="38100">
            <a:solidFill>
              <a:schemeClr val="accent5">
                <a:hueOff val="-444211"/>
                <a:satOff val="-14900"/>
                <a:lumOff val="22857"/>
              </a:schemeClr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16" name="乐谱频道的内容主要分为两大类：古典音乐时期（海顿、莫扎特、贝多芬为主的三位古典音乐大师）的钢琴、弦乐四重奏等乐谱；浪漫主义时期（肖邦、柴可夫斯基、舒曼、勃拉姆斯、李斯特等众多音乐大师作品）的古典吉他、钢琴等乐谱。同时也包含了一小部分现代钢琴乐谱教材和考级教材；…"/>
          <p:cNvSpPr/>
          <p:nvPr/>
        </p:nvSpPr>
        <p:spPr>
          <a:xfrm>
            <a:off x="793750" y="4431665"/>
            <a:ext cx="2749550" cy="32512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>
                <a:ea typeface="宋体" panose="02010600030101010101" pitchFamily="2" charset="-122"/>
              </a:rPr>
              <a:t>播放操作说明：</a:t>
            </a:r>
            <a:endParaRPr lang="en-US" altLang="zh-CN">
              <a:ea typeface="宋体" panose="02010600030101010101" pitchFamily="2" charset="-122"/>
            </a:endParaRPr>
          </a:p>
        </p:txBody>
      </p:sp>
      <p:sp>
        <p:nvSpPr>
          <p:cNvPr id="17" name="乐谱频道的内容主要分为两大类：古典音乐时期（海顿、莫扎特、贝多芬为主的三位古典音乐大师）的钢琴、弦乐四重奏等乐谱；浪漫主义时期（肖邦、柴可夫斯基、舒曼、勃拉姆斯、李斯特等众多音乐大师作品）的古典吉他、钢琴等乐谱。同时也包含了一小部分现代钢琴乐谱教材和考级教材；…"/>
          <p:cNvSpPr/>
          <p:nvPr/>
        </p:nvSpPr>
        <p:spPr>
          <a:xfrm>
            <a:off x="721995" y="1289050"/>
            <a:ext cx="4196715" cy="32512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 b="1">
                <a:ea typeface="宋体" panose="02010600030101010101" pitchFamily="2" charset="-122"/>
              </a:rPr>
              <a:t>正在播放及播放记录模块操作说明</a:t>
            </a:r>
            <a:endParaRPr lang="en-US" altLang="zh-CN" b="1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2810" y="2561590"/>
            <a:ext cx="7331075" cy="3571240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sp>
        <p:nvSpPr>
          <p:cNvPr id="278" name="成组"/>
          <p:cNvSpPr/>
          <p:nvPr/>
        </p:nvSpPr>
        <p:spPr>
          <a:xfrm>
            <a:off x="1526455" y="414176"/>
            <a:ext cx="2199979" cy="1441116"/>
          </a:xfrm>
          <a:prstGeom prst="rect">
            <a:avLst/>
          </a:prstGeom>
          <a:ln w="3175">
            <a:miter lim="400000"/>
          </a:ln>
        </p:spPr>
        <p:txBody>
          <a:bodyPr lIns="22859" tIns="22859" rIns="22859" bIns="22859"/>
          <a:lstStyle>
            <a:lvl1pPr algn="l" defTabSz="457200">
              <a:defRPr sz="1800">
                <a:solidFill>
                  <a:srgbClr val="A6AAA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网站使用说明</a:t>
            </a:r>
          </a:p>
        </p:txBody>
      </p:sp>
      <p:sp>
        <p:nvSpPr>
          <p:cNvPr id="279" name="02"/>
          <p:cNvSpPr/>
          <p:nvPr/>
        </p:nvSpPr>
        <p:spPr>
          <a:xfrm>
            <a:off x="476148" y="431800"/>
            <a:ext cx="317704" cy="3302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1800">
                <a:solidFill>
                  <a:srgbClr val="A6AAA9"/>
                </a:solidFill>
              </a:defRPr>
            </a:lvl1pPr>
          </a:lstStyle>
          <a:p>
            <a:r>
              <a:t>02</a:t>
            </a:r>
          </a:p>
        </p:txBody>
      </p:sp>
      <p:sp>
        <p:nvSpPr>
          <p:cNvPr id="280" name="线条"/>
          <p:cNvSpPr/>
          <p:nvPr/>
        </p:nvSpPr>
        <p:spPr>
          <a:xfrm>
            <a:off x="822712" y="596900"/>
            <a:ext cx="576057" cy="0"/>
          </a:xfrm>
          <a:prstGeom prst="line">
            <a:avLst/>
          </a:prstGeom>
          <a:ln w="12700">
            <a:solidFill>
              <a:srgbClr val="AAADAC">
                <a:alpha val="5014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pic>
        <p:nvPicPr>
          <p:cNvPr id="281" name="pasted-image.pdf" descr="pasted-image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94119" y="252126"/>
            <a:ext cx="977901" cy="384748"/>
          </a:xfrm>
          <a:prstGeom prst="rect">
            <a:avLst/>
          </a:prstGeom>
          <a:ln w="3175">
            <a:miter lim="400000"/>
            <a:headEnd/>
            <a:tailEnd/>
          </a:ln>
        </p:spPr>
      </p:pic>
      <p:sp>
        <p:nvSpPr>
          <p:cNvPr id="284" name="可以批量…"/>
          <p:cNvSpPr/>
          <p:nvPr/>
        </p:nvSpPr>
        <p:spPr>
          <a:xfrm>
            <a:off x="1570990" y="2057400"/>
            <a:ext cx="4702175" cy="26416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>
                <a:ea typeface="宋体" panose="02010600030101010101" pitchFamily="2" charset="-122"/>
              </a:rPr>
              <a:t>可对我喜欢的单曲、唱片进行查看、播放、删除等操作</a:t>
            </a:r>
          </a:p>
        </p:txBody>
      </p:sp>
      <p:sp>
        <p:nvSpPr>
          <p:cNvPr id="8" name="乐谱频道的内容主要分为两大类：古典音乐时期（海顿、莫扎特、贝多芬为主的三位古典音乐大师）的钢琴、弦乐四重奏等乐谱；浪漫主义时期（肖邦、柴可夫斯基、舒曼、勃拉姆斯、李斯特等众多音乐大师作品）的古典吉他、钢琴等乐谱。同时也包含了一小部分现代钢琴乐谱教材和考级教材；…"/>
          <p:cNvSpPr/>
          <p:nvPr/>
        </p:nvSpPr>
        <p:spPr>
          <a:xfrm>
            <a:off x="793750" y="1289050"/>
            <a:ext cx="2749550" cy="32512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 b="1">
                <a:ea typeface="宋体" panose="02010600030101010101" pitchFamily="2" charset="-122"/>
              </a:rPr>
              <a:t>我的喜欢模块操作说明</a:t>
            </a:r>
            <a:endParaRPr lang="en-US" altLang="zh-CN" b="1">
              <a:ea typeface="宋体" panose="02010600030101010101" pitchFamily="2" charset="-122"/>
            </a:endParaRPr>
          </a:p>
        </p:txBody>
      </p:sp>
      <p:sp>
        <p:nvSpPr>
          <p:cNvPr id="11" name="形状"/>
          <p:cNvSpPr/>
          <p:nvPr/>
        </p:nvSpPr>
        <p:spPr>
          <a:xfrm>
            <a:off x="1253815" y="2105859"/>
            <a:ext cx="216771" cy="216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4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功能权限"/>
          <p:cNvSpPr/>
          <p:nvPr/>
        </p:nvSpPr>
        <p:spPr>
          <a:xfrm>
            <a:off x="1301750" y="3830477"/>
            <a:ext cx="3721100" cy="13208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7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功能权限</a:t>
            </a:r>
          </a:p>
        </p:txBody>
      </p:sp>
      <p:sp>
        <p:nvSpPr>
          <p:cNvPr id="353" name="矩形"/>
          <p:cNvSpPr/>
          <p:nvPr/>
        </p:nvSpPr>
        <p:spPr>
          <a:xfrm>
            <a:off x="1384300" y="5533704"/>
            <a:ext cx="863204" cy="1731120"/>
          </a:xfrm>
          <a:prstGeom prst="rect">
            <a:avLst/>
          </a:prstGeom>
          <a:solidFill>
            <a:srgbClr val="D5493A"/>
          </a:solidFill>
          <a:ln w="25400">
            <a:solidFill>
              <a:srgbClr val="D5493A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354" name="线条"/>
          <p:cNvSpPr/>
          <p:nvPr/>
        </p:nvSpPr>
        <p:spPr>
          <a:xfrm flipV="1">
            <a:off x="6032500" y="2629495"/>
            <a:ext cx="6309271" cy="4444406"/>
          </a:xfrm>
          <a:prstGeom prst="line">
            <a:avLst/>
          </a:prstGeom>
          <a:ln w="12700">
            <a:solidFill>
              <a:srgbClr val="000000">
                <a:alpha val="2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355" name="线条"/>
          <p:cNvSpPr/>
          <p:nvPr/>
        </p:nvSpPr>
        <p:spPr>
          <a:xfrm>
            <a:off x="2624186" y="-526553"/>
            <a:ext cx="9988156" cy="5444306"/>
          </a:xfrm>
          <a:prstGeom prst="line">
            <a:avLst/>
          </a:prstGeom>
          <a:ln w="12700">
            <a:solidFill>
              <a:srgbClr val="000000">
                <a:alpha val="2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356" name="1.注册"/>
          <p:cNvSpPr/>
          <p:nvPr/>
        </p:nvSpPr>
        <p:spPr>
          <a:xfrm>
            <a:off x="2616200" y="5537200"/>
            <a:ext cx="567386" cy="3048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>
              <a:defRPr sz="1400"/>
            </a:lvl1pPr>
          </a:lstStyle>
          <a:p>
            <a:r>
              <a:t>1.注册</a:t>
            </a:r>
          </a:p>
        </p:txBody>
      </p:sp>
      <p:sp>
        <p:nvSpPr>
          <p:cNvPr id="357" name="2.登录"/>
          <p:cNvSpPr/>
          <p:nvPr/>
        </p:nvSpPr>
        <p:spPr>
          <a:xfrm>
            <a:off x="3735003" y="5557521"/>
            <a:ext cx="554990" cy="264160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>
              <a:defRPr sz="1400"/>
            </a:lvl1pPr>
          </a:lstStyle>
          <a:p>
            <a:r>
              <a:t>2.登录</a:t>
            </a:r>
          </a:p>
        </p:txBody>
      </p:sp>
      <p:sp>
        <p:nvSpPr>
          <p:cNvPr id="358" name="3.收听"/>
          <p:cNvSpPr/>
          <p:nvPr/>
        </p:nvSpPr>
        <p:spPr>
          <a:xfrm>
            <a:off x="5002489" y="5537200"/>
            <a:ext cx="567386" cy="3048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>
              <a:defRPr sz="1400"/>
            </a:lvl1pPr>
          </a:lstStyle>
          <a:p>
            <a:r>
              <a:t>3.收听</a:t>
            </a:r>
          </a:p>
        </p:txBody>
      </p:sp>
      <p:sp>
        <p:nvSpPr>
          <p:cNvPr id="359" name="4.收看"/>
          <p:cNvSpPr/>
          <p:nvPr/>
        </p:nvSpPr>
        <p:spPr>
          <a:xfrm>
            <a:off x="6168375" y="5537200"/>
            <a:ext cx="567386" cy="3048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>
              <a:defRPr sz="1400"/>
            </a:lvl1pPr>
          </a:lstStyle>
          <a:p>
            <a:r>
              <a:t>4.收看</a:t>
            </a:r>
          </a:p>
        </p:txBody>
      </p:sp>
      <p:sp>
        <p:nvSpPr>
          <p:cNvPr id="360" name="5.下载"/>
          <p:cNvSpPr/>
          <p:nvPr/>
        </p:nvSpPr>
        <p:spPr>
          <a:xfrm>
            <a:off x="2616200" y="6134100"/>
            <a:ext cx="567386" cy="3048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>
              <a:defRPr sz="1400"/>
            </a:lvl1pPr>
          </a:lstStyle>
          <a:p>
            <a:r>
              <a:t>5.下载</a:t>
            </a:r>
          </a:p>
        </p:txBody>
      </p:sp>
      <p:sp>
        <p:nvSpPr>
          <p:cNvPr id="361" name="6.收藏"/>
          <p:cNvSpPr/>
          <p:nvPr/>
        </p:nvSpPr>
        <p:spPr>
          <a:xfrm>
            <a:off x="3735003" y="6134100"/>
            <a:ext cx="567387" cy="3048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>
              <a:defRPr sz="1400"/>
            </a:lvl1pPr>
          </a:lstStyle>
          <a:p>
            <a:r>
              <a:t>6.收藏</a:t>
            </a:r>
          </a:p>
        </p:txBody>
      </p:sp>
      <p:sp>
        <p:nvSpPr>
          <p:cNvPr id="362" name="7.订阅"/>
          <p:cNvSpPr/>
          <p:nvPr/>
        </p:nvSpPr>
        <p:spPr>
          <a:xfrm>
            <a:off x="5002489" y="6134100"/>
            <a:ext cx="567386" cy="3048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>
              <a:defRPr sz="1400"/>
            </a:lvl1pPr>
          </a:lstStyle>
          <a:p>
            <a:r>
              <a:t>7.订阅</a:t>
            </a:r>
          </a:p>
        </p:txBody>
      </p:sp>
      <p:sp>
        <p:nvSpPr>
          <p:cNvPr id="363" name="8.收藏夹"/>
          <p:cNvSpPr/>
          <p:nvPr/>
        </p:nvSpPr>
        <p:spPr>
          <a:xfrm>
            <a:off x="6181075" y="6134100"/>
            <a:ext cx="745186" cy="3048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>
              <a:defRPr sz="1400"/>
            </a:lvl1pPr>
          </a:lstStyle>
          <a:p>
            <a:r>
              <a:t>8.收藏夹</a:t>
            </a:r>
          </a:p>
        </p:txBody>
      </p:sp>
      <p:sp>
        <p:nvSpPr>
          <p:cNvPr id="364" name="形状"/>
          <p:cNvSpPr/>
          <p:nvPr/>
        </p:nvSpPr>
        <p:spPr>
          <a:xfrm>
            <a:off x="2470842" y="5627301"/>
            <a:ext cx="124597" cy="124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2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5" name="形状"/>
          <p:cNvSpPr/>
          <p:nvPr/>
        </p:nvSpPr>
        <p:spPr>
          <a:xfrm>
            <a:off x="3569048" y="5627301"/>
            <a:ext cx="124597" cy="124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2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6" name="形状"/>
          <p:cNvSpPr/>
          <p:nvPr/>
        </p:nvSpPr>
        <p:spPr>
          <a:xfrm>
            <a:off x="4853807" y="5627301"/>
            <a:ext cx="124597" cy="124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2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7" name="形状"/>
          <p:cNvSpPr/>
          <p:nvPr/>
        </p:nvSpPr>
        <p:spPr>
          <a:xfrm>
            <a:off x="6033701" y="5627301"/>
            <a:ext cx="124597" cy="124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2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8" name="形状"/>
          <p:cNvSpPr/>
          <p:nvPr/>
        </p:nvSpPr>
        <p:spPr>
          <a:xfrm>
            <a:off x="6033701" y="6224201"/>
            <a:ext cx="124597" cy="124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2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9" name="形状"/>
          <p:cNvSpPr/>
          <p:nvPr/>
        </p:nvSpPr>
        <p:spPr>
          <a:xfrm>
            <a:off x="4853807" y="6224201"/>
            <a:ext cx="124597" cy="124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2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0" name="形状"/>
          <p:cNvSpPr/>
          <p:nvPr/>
        </p:nvSpPr>
        <p:spPr>
          <a:xfrm>
            <a:off x="3569048" y="6224201"/>
            <a:ext cx="124597" cy="124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2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1" name="形状"/>
          <p:cNvSpPr/>
          <p:nvPr/>
        </p:nvSpPr>
        <p:spPr>
          <a:xfrm>
            <a:off x="2470842" y="6224201"/>
            <a:ext cx="124597" cy="124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2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椭圆 2"/>
          <p:cNvSpPr/>
          <p:nvPr/>
        </p:nvSpPr>
        <p:spPr>
          <a:xfrm>
            <a:off x="1301750" y="3239135"/>
            <a:ext cx="650875" cy="650875"/>
          </a:xfrm>
          <a:prstGeom prst="ellipse">
            <a:avLst/>
          </a:prstGeom>
          <a:ln>
            <a:solidFill>
              <a:srgbClr val="D5493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vertOverflow="overflow" horzOverflow="overflow" vert="horz" wrap="square" lIns="25400" tIns="25400" rIns="25400" bIns="25400" numCol="1" spcCol="38100" rtlCol="0" anchor="ctr" forceAA="0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50" name="三"/>
          <p:cNvSpPr/>
          <p:nvPr/>
        </p:nvSpPr>
        <p:spPr>
          <a:xfrm>
            <a:off x="1431925" y="3355974"/>
            <a:ext cx="389890" cy="416560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/>
              <a:t>03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成组"/>
          <p:cNvSpPr/>
          <p:nvPr/>
        </p:nvSpPr>
        <p:spPr>
          <a:xfrm>
            <a:off x="1526455" y="414176"/>
            <a:ext cx="2199979" cy="1441116"/>
          </a:xfrm>
          <a:prstGeom prst="rect">
            <a:avLst/>
          </a:prstGeom>
          <a:ln w="3175">
            <a:miter lim="400000"/>
          </a:ln>
        </p:spPr>
        <p:txBody>
          <a:bodyPr lIns="22859" tIns="22859" rIns="22859" bIns="22859"/>
          <a:lstStyle>
            <a:lvl1pPr algn="l" defTabSz="457200">
              <a:defRPr sz="1800">
                <a:solidFill>
                  <a:srgbClr val="A6AAA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功能权限</a:t>
            </a:r>
          </a:p>
        </p:txBody>
      </p:sp>
      <p:sp>
        <p:nvSpPr>
          <p:cNvPr id="374" name="03"/>
          <p:cNvSpPr/>
          <p:nvPr/>
        </p:nvSpPr>
        <p:spPr>
          <a:xfrm>
            <a:off x="476148" y="431800"/>
            <a:ext cx="317704" cy="3302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1800">
                <a:solidFill>
                  <a:srgbClr val="A6AAA9"/>
                </a:solidFill>
              </a:defRPr>
            </a:lvl1pPr>
          </a:lstStyle>
          <a:p>
            <a:r>
              <a:t>03</a:t>
            </a:r>
          </a:p>
        </p:txBody>
      </p:sp>
      <p:sp>
        <p:nvSpPr>
          <p:cNvPr id="375" name="线条"/>
          <p:cNvSpPr/>
          <p:nvPr/>
        </p:nvSpPr>
        <p:spPr>
          <a:xfrm>
            <a:off x="822712" y="596900"/>
            <a:ext cx="576057" cy="0"/>
          </a:xfrm>
          <a:prstGeom prst="line">
            <a:avLst/>
          </a:prstGeom>
          <a:ln w="12700">
            <a:solidFill>
              <a:srgbClr val="AAADAC">
                <a:alpha val="5014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376" name="1.机构注册"/>
          <p:cNvSpPr/>
          <p:nvPr/>
        </p:nvSpPr>
        <p:spPr>
          <a:xfrm>
            <a:off x="4492625" y="432107"/>
            <a:ext cx="3206750" cy="638175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1.机构</a:t>
            </a:r>
            <a:r>
              <a:rPr lang="zh-CN"/>
              <a:t>用户</a:t>
            </a:r>
            <a:r>
              <a:t>注册</a:t>
            </a:r>
          </a:p>
        </p:txBody>
      </p:sp>
      <p:sp>
        <p:nvSpPr>
          <p:cNvPr id="377" name="注册成为机构下的用户，享受该机构的收听、收看、下载服务权限。成为机构下用户的方式，有两种，见表格"/>
          <p:cNvSpPr/>
          <p:nvPr/>
        </p:nvSpPr>
        <p:spPr>
          <a:xfrm>
            <a:off x="911860" y="1483360"/>
            <a:ext cx="9986645" cy="32512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 b="1">
                <a:ea typeface="宋体" panose="02010600030101010101" pitchFamily="2" charset="-122"/>
              </a:rPr>
              <a:t>一：注册机构用户</a:t>
            </a:r>
          </a:p>
        </p:txBody>
      </p:sp>
      <p:pic>
        <p:nvPicPr>
          <p:cNvPr id="378" name="pasted-image.pdf" descr="pasted-image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94119" y="252126"/>
            <a:ext cx="977901" cy="384748"/>
          </a:xfrm>
          <a:prstGeom prst="rect">
            <a:avLst/>
          </a:prstGeom>
          <a:ln w="3175">
            <a:miter lim="400000"/>
            <a:headEnd/>
            <a:tailEnd/>
          </a:ln>
        </p:spPr>
      </p:pic>
      <p:sp>
        <p:nvSpPr>
          <p:cNvPr id="379" name="在机构IP范围内使用机构有限或无线上网，使用手机号注册，成功注册后，即成为该机构下的用户"/>
          <p:cNvSpPr/>
          <p:nvPr/>
        </p:nvSpPr>
        <p:spPr>
          <a:xfrm>
            <a:off x="1356995" y="2519680"/>
            <a:ext cx="4487545" cy="59944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zh-CN" altLang="en-US">
                <a:ea typeface="宋体" panose="02010600030101010101" pitchFamily="2" charset="-122"/>
              </a:rPr>
              <a:t>在机构</a:t>
            </a:r>
            <a:r>
              <a:rPr lang="en-US" altLang="zh-CN">
                <a:ea typeface="宋体" panose="02010600030101010101" pitchFamily="2" charset="-122"/>
              </a:rPr>
              <a:t>IP</a:t>
            </a:r>
            <a:r>
              <a:rPr lang="zh-CN" altLang="en-US">
                <a:ea typeface="宋体" panose="02010600030101010101" pitchFamily="2" charset="-122"/>
              </a:rPr>
              <a:t>范围内，</a:t>
            </a:r>
            <a:r>
              <a:rPr lang="zh-CN">
                <a:ea typeface="宋体" panose="02010600030101010101" pitchFamily="2" charset="-122"/>
              </a:rPr>
              <a:t>成功</a:t>
            </a:r>
            <a:r>
              <a:t>注册</a:t>
            </a:r>
            <a:r>
              <a:rPr lang="zh-CN">
                <a:ea typeface="宋体" panose="02010600030101010101" pitchFamily="2" charset="-122"/>
              </a:rPr>
              <a:t>的用户，即属于该机构用户</a:t>
            </a:r>
          </a:p>
        </p:txBody>
      </p:sp>
      <p:sp>
        <p:nvSpPr>
          <p:cNvPr id="381" name="形状"/>
          <p:cNvSpPr/>
          <p:nvPr/>
        </p:nvSpPr>
        <p:spPr>
          <a:xfrm>
            <a:off x="1068395" y="2585284"/>
            <a:ext cx="216771" cy="2167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3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96455" y="1671320"/>
            <a:ext cx="4724400" cy="1447800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sp>
        <p:nvSpPr>
          <p:cNvPr id="4" name="扫描该机构的专属二维码，在注册页面成功注册后，即成为该机构下的用户"/>
          <p:cNvSpPr/>
          <p:nvPr/>
        </p:nvSpPr>
        <p:spPr>
          <a:xfrm>
            <a:off x="1398905" y="3302000"/>
            <a:ext cx="4064635" cy="59944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扫描机构的专属二维码，</a:t>
            </a:r>
            <a:r>
              <a:rPr lang="zh-CN">
                <a:ea typeface="宋体" panose="02010600030101010101" pitchFamily="2" charset="-122"/>
              </a:rPr>
              <a:t>打开</a:t>
            </a:r>
            <a:r>
              <a:t>注册页面</a:t>
            </a:r>
            <a:r>
              <a:rPr lang="zh-CN">
                <a:ea typeface="宋体" panose="02010600030101010101" pitchFamily="2" charset="-122"/>
              </a:rPr>
              <a:t>进行</a:t>
            </a:r>
            <a:r>
              <a:t>注册</a:t>
            </a:r>
          </a:p>
        </p:txBody>
      </p:sp>
      <p:sp>
        <p:nvSpPr>
          <p:cNvPr id="5" name="形状"/>
          <p:cNvSpPr/>
          <p:nvPr/>
        </p:nvSpPr>
        <p:spPr>
          <a:xfrm>
            <a:off x="1068395" y="3350132"/>
            <a:ext cx="216771" cy="2167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3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注册成为机构下的用户，享受该机构的收听、收看、下载服务权限。成为机构下用户的方式，有两种，见表格"/>
          <p:cNvSpPr/>
          <p:nvPr/>
        </p:nvSpPr>
        <p:spPr>
          <a:xfrm>
            <a:off x="911860" y="4818380"/>
            <a:ext cx="2271395" cy="32512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 b="1">
                <a:ea typeface="宋体" panose="02010600030101010101" pitchFamily="2" charset="-122"/>
              </a:rPr>
              <a:t>二：注册普通用户</a:t>
            </a:r>
          </a:p>
        </p:txBody>
      </p:sp>
      <p:sp>
        <p:nvSpPr>
          <p:cNvPr id="13" name="扫描该机构的专属二维码，在注册页面成功注册后，即成为该机构下的用户"/>
          <p:cNvSpPr/>
          <p:nvPr/>
        </p:nvSpPr>
        <p:spPr>
          <a:xfrm>
            <a:off x="1398905" y="5391785"/>
            <a:ext cx="7234555" cy="87376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zh-CN" altLang="en-US">
                <a:ea typeface="宋体" panose="02010600030101010101" pitchFamily="2" charset="-122"/>
              </a:rPr>
              <a:t>在非机构范围内，使用手机号进行注册或直接使用第三方登录（微博、微信、</a:t>
            </a:r>
            <a:r>
              <a:rPr lang="en-US" altLang="zh-CN">
                <a:ea typeface="宋体" panose="02010600030101010101" pitchFamily="2" charset="-122"/>
              </a:rPr>
              <a:t>QQ</a:t>
            </a:r>
            <a:r>
              <a:rPr lang="zh-CN" altLang="en-US">
                <a:ea typeface="宋体" panose="02010600030101010101" pitchFamily="2" charset="-122"/>
              </a:rPr>
              <a:t>）</a:t>
            </a:r>
          </a:p>
          <a:p>
            <a:r>
              <a:rPr lang="zh-CN" altLang="en-US">
                <a:ea typeface="宋体" panose="02010600030101010101" pitchFamily="2" charset="-122"/>
              </a:rPr>
              <a:t>（普通注册用户可</a:t>
            </a:r>
            <a:r>
              <a:t>享受7天的唱片及有声读物免费</a:t>
            </a:r>
            <a:r>
              <a:rPr lang="zh-CN">
                <a:ea typeface="宋体" panose="02010600030101010101" pitchFamily="2" charset="-122"/>
              </a:rPr>
              <a:t>收听）</a:t>
            </a:r>
          </a:p>
        </p:txBody>
      </p:sp>
      <p:sp>
        <p:nvSpPr>
          <p:cNvPr id="14" name="形状"/>
          <p:cNvSpPr/>
          <p:nvPr/>
        </p:nvSpPr>
        <p:spPr>
          <a:xfrm>
            <a:off x="1068395" y="5554217"/>
            <a:ext cx="216771" cy="2167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3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39910" y="3901440"/>
            <a:ext cx="2208530" cy="2743200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1398905" y="1854835"/>
            <a:ext cx="5797550" cy="325120"/>
          </a:xfrm>
          <a:prstGeom prst="rect">
            <a:avLst/>
          </a:prstGeom>
          <a:noFill/>
          <a:ln w="3175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none" lIns="25400" tIns="25400" rIns="25400" bIns="25400" numCol="1" spcCol="38100" rtlCol="0" anchor="t" forceAA="0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sz="18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机构下的用户，享受该机构的收听、收看、下载等服务。</a:t>
            </a:r>
            <a:endParaRPr kumimoji="0" lang="zh-CN" altLang="en-US" sz="1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成组"/>
          <p:cNvSpPr/>
          <p:nvPr/>
        </p:nvSpPr>
        <p:spPr>
          <a:xfrm>
            <a:off x="1526455" y="414176"/>
            <a:ext cx="2199979" cy="1441116"/>
          </a:xfrm>
          <a:prstGeom prst="rect">
            <a:avLst/>
          </a:prstGeom>
          <a:ln w="3175">
            <a:miter lim="400000"/>
          </a:ln>
        </p:spPr>
        <p:txBody>
          <a:bodyPr lIns="22859" tIns="22859" rIns="22859" bIns="22859"/>
          <a:lstStyle>
            <a:lvl1pPr algn="l" defTabSz="457200">
              <a:defRPr sz="1800">
                <a:solidFill>
                  <a:srgbClr val="A6AAA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功能权限</a:t>
            </a:r>
          </a:p>
        </p:txBody>
      </p:sp>
      <p:sp>
        <p:nvSpPr>
          <p:cNvPr id="385" name="03"/>
          <p:cNvSpPr/>
          <p:nvPr/>
        </p:nvSpPr>
        <p:spPr>
          <a:xfrm>
            <a:off x="476148" y="431800"/>
            <a:ext cx="317704" cy="3302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1800">
                <a:solidFill>
                  <a:srgbClr val="A6AAA9"/>
                </a:solidFill>
              </a:defRPr>
            </a:lvl1pPr>
          </a:lstStyle>
          <a:p>
            <a:r>
              <a:t>03</a:t>
            </a:r>
          </a:p>
        </p:txBody>
      </p:sp>
      <p:sp>
        <p:nvSpPr>
          <p:cNvPr id="386" name="线条"/>
          <p:cNvSpPr/>
          <p:nvPr/>
        </p:nvSpPr>
        <p:spPr>
          <a:xfrm>
            <a:off x="822712" y="596900"/>
            <a:ext cx="576057" cy="0"/>
          </a:xfrm>
          <a:prstGeom prst="line">
            <a:avLst/>
          </a:prstGeom>
          <a:ln w="12700">
            <a:solidFill>
              <a:srgbClr val="AAADAC">
                <a:alpha val="5014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387" name="2.机构登录"/>
          <p:cNvSpPr/>
          <p:nvPr/>
        </p:nvSpPr>
        <p:spPr>
          <a:xfrm>
            <a:off x="4949825" y="456872"/>
            <a:ext cx="2292350" cy="638175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2.</a:t>
            </a:r>
            <a:r>
              <a:rPr lang="zh-CN"/>
              <a:t>用户</a:t>
            </a:r>
            <a:r>
              <a:t>登录</a:t>
            </a:r>
          </a:p>
        </p:txBody>
      </p:sp>
      <p:sp>
        <p:nvSpPr>
          <p:cNvPr id="388" name="当前支持的登录方式见表："/>
          <p:cNvSpPr/>
          <p:nvPr/>
        </p:nvSpPr>
        <p:spPr>
          <a:xfrm>
            <a:off x="702016" y="2257891"/>
            <a:ext cx="10787968" cy="325120"/>
          </a:xfrm>
          <a:prstGeom prst="rect">
            <a:avLst/>
          </a:prstGeom>
          <a:ln w="3175">
            <a:miter lim="400000"/>
          </a:ln>
        </p:spPr>
        <p:txBody>
          <a:bodyPr lIns="25400" tIns="25400" rIns="25400" bIns="25400" anchor="ctr">
            <a:spAutoFit/>
          </a:bodyPr>
          <a:lstStyle>
            <a:lvl1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>
              <a:buNone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</a:t>
            </a:r>
            <a:r>
              <a:rPr lang="zh-CN" b="1">
                <a:ea typeface="宋体" panose="02010600030101010101" pitchFamily="2" charset="-122"/>
              </a:rPr>
              <a:t>当前支持的登录方式：</a:t>
            </a:r>
          </a:p>
        </p:txBody>
      </p:sp>
      <p:pic>
        <p:nvPicPr>
          <p:cNvPr id="389" name="pasted-image.pdf" descr="pasted-image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94119" y="252126"/>
            <a:ext cx="977901" cy="384748"/>
          </a:xfrm>
          <a:prstGeom prst="rect">
            <a:avLst/>
          </a:prstGeom>
          <a:ln w="3175">
            <a:miter lim="400000"/>
            <a:headEnd/>
            <a:tailEnd/>
          </a:ln>
        </p:spPr>
      </p:pic>
      <p:sp>
        <p:nvSpPr>
          <p:cNvPr id="390" name="使用手机号、密码登录"/>
          <p:cNvSpPr/>
          <p:nvPr/>
        </p:nvSpPr>
        <p:spPr>
          <a:xfrm>
            <a:off x="1375410" y="3116580"/>
            <a:ext cx="2939415" cy="32512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使用手机号、密码登录</a:t>
            </a:r>
          </a:p>
        </p:txBody>
      </p:sp>
      <p:sp>
        <p:nvSpPr>
          <p:cNvPr id="391" name="使用注册邮箱、密码登录"/>
          <p:cNvSpPr/>
          <p:nvPr/>
        </p:nvSpPr>
        <p:spPr>
          <a:xfrm>
            <a:off x="1375410" y="3611880"/>
            <a:ext cx="3382010" cy="32512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使用邮箱、密码登录</a:t>
            </a:r>
          </a:p>
        </p:txBody>
      </p:sp>
      <p:sp>
        <p:nvSpPr>
          <p:cNvPr id="392" name="形状"/>
          <p:cNvSpPr/>
          <p:nvPr/>
        </p:nvSpPr>
        <p:spPr>
          <a:xfrm>
            <a:off x="1116655" y="3160594"/>
            <a:ext cx="216771" cy="2167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3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3" name="形状"/>
          <p:cNvSpPr/>
          <p:nvPr/>
        </p:nvSpPr>
        <p:spPr>
          <a:xfrm>
            <a:off x="1116655" y="3666362"/>
            <a:ext cx="216771" cy="2167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3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4" name="形状"/>
          <p:cNvSpPr/>
          <p:nvPr/>
        </p:nvSpPr>
        <p:spPr>
          <a:xfrm>
            <a:off x="1116655" y="4172129"/>
            <a:ext cx="216771" cy="216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3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5" name="使用账号、密码登录，仅限部分VIP老用户"/>
          <p:cNvSpPr/>
          <p:nvPr/>
        </p:nvSpPr>
        <p:spPr>
          <a:xfrm>
            <a:off x="1375410" y="4117975"/>
            <a:ext cx="4798060" cy="32512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使用账号、密码登录</a:t>
            </a:r>
            <a:r>
              <a:rPr lang="zh-CN">
                <a:ea typeface="宋体" panose="02010600030101010101" pitchFamily="2" charset="-122"/>
              </a:rPr>
              <a:t>（</a:t>
            </a:r>
            <a:r>
              <a:t>仅限部分VIP老用户</a:t>
            </a:r>
            <a:r>
              <a:rPr lang="zh-CN">
                <a:ea typeface="宋体" panose="02010600030101010101" pitchFamily="2" charset="-122"/>
              </a:rPr>
              <a:t>）</a:t>
            </a:r>
          </a:p>
        </p:txBody>
      </p:sp>
      <p:sp>
        <p:nvSpPr>
          <p:cNvPr id="396" name="形状"/>
          <p:cNvSpPr/>
          <p:nvPr/>
        </p:nvSpPr>
        <p:spPr>
          <a:xfrm>
            <a:off x="1116655" y="4677897"/>
            <a:ext cx="216771" cy="2167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3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7" name="微信登录、微博登录、QQ登录"/>
          <p:cNvSpPr/>
          <p:nvPr/>
        </p:nvSpPr>
        <p:spPr>
          <a:xfrm>
            <a:off x="1375410" y="4623435"/>
            <a:ext cx="4341495" cy="32512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微信登录、微博登录、QQ登录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rcRect l="1975"/>
          <a:stretch>
            <a:fillRect/>
          </a:stretch>
        </p:blipFill>
        <p:spPr>
          <a:xfrm>
            <a:off x="6047105" y="2287905"/>
            <a:ext cx="2374900" cy="3113405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98535" y="2258060"/>
            <a:ext cx="2488565" cy="3131820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sp>
        <p:nvSpPr>
          <p:cNvPr id="4" name="形状"/>
          <p:cNvSpPr/>
          <p:nvPr/>
        </p:nvSpPr>
        <p:spPr>
          <a:xfrm>
            <a:off x="1116655" y="5170022"/>
            <a:ext cx="216771" cy="2167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3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微信登录、微博登录、QQ登录"/>
          <p:cNvSpPr/>
          <p:nvPr/>
        </p:nvSpPr>
        <p:spPr>
          <a:xfrm>
            <a:off x="1375410" y="5121910"/>
            <a:ext cx="4341495" cy="59944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zh-CN">
                <a:ea typeface="宋体" panose="02010600030101010101" pitchFamily="2" charset="-122"/>
              </a:rPr>
              <a:t>使用</a:t>
            </a:r>
            <a:r>
              <a:t>库客音乐APP扫</a:t>
            </a:r>
            <a:r>
              <a:rPr lang="zh-CN">
                <a:ea typeface="宋体" panose="02010600030101010101" pitchFamily="2" charset="-122"/>
              </a:rPr>
              <a:t>码登录功能</a:t>
            </a:r>
            <a:r>
              <a:t>登录</a:t>
            </a:r>
            <a:r>
              <a:rPr lang="zh-CN">
                <a:ea typeface="宋体" panose="02010600030101010101" pitchFamily="2" charset="-122"/>
              </a:rPr>
              <a:t>库客网站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网站结构介绍"/>
          <p:cNvSpPr/>
          <p:nvPr/>
        </p:nvSpPr>
        <p:spPr>
          <a:xfrm>
            <a:off x="1301750" y="3830477"/>
            <a:ext cx="5549900" cy="13208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7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网站结构介绍</a:t>
            </a:r>
          </a:p>
        </p:txBody>
      </p:sp>
      <p:sp>
        <p:nvSpPr>
          <p:cNvPr id="149" name="矩形"/>
          <p:cNvSpPr/>
          <p:nvPr/>
        </p:nvSpPr>
        <p:spPr>
          <a:xfrm>
            <a:off x="1384300" y="5533704"/>
            <a:ext cx="863204" cy="1731120"/>
          </a:xfrm>
          <a:prstGeom prst="rect">
            <a:avLst/>
          </a:prstGeom>
          <a:solidFill>
            <a:srgbClr val="D5493A"/>
          </a:solidFill>
          <a:ln w="25400">
            <a:solidFill>
              <a:srgbClr val="D5493A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150" name="线条"/>
          <p:cNvSpPr/>
          <p:nvPr/>
        </p:nvSpPr>
        <p:spPr>
          <a:xfrm flipV="1">
            <a:off x="6032500" y="2629495"/>
            <a:ext cx="6309271" cy="4444406"/>
          </a:xfrm>
          <a:prstGeom prst="line">
            <a:avLst/>
          </a:prstGeom>
          <a:ln w="12700">
            <a:solidFill>
              <a:srgbClr val="000000">
                <a:alpha val="2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151" name="线条"/>
          <p:cNvSpPr/>
          <p:nvPr/>
        </p:nvSpPr>
        <p:spPr>
          <a:xfrm>
            <a:off x="2624186" y="-526553"/>
            <a:ext cx="9988156" cy="5444306"/>
          </a:xfrm>
          <a:prstGeom prst="line">
            <a:avLst/>
          </a:prstGeom>
          <a:ln w="12700">
            <a:solidFill>
              <a:srgbClr val="000000">
                <a:alpha val="2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3" name="椭圆 2"/>
          <p:cNvSpPr/>
          <p:nvPr/>
        </p:nvSpPr>
        <p:spPr>
          <a:xfrm>
            <a:off x="1301750" y="3239135"/>
            <a:ext cx="650875" cy="650875"/>
          </a:xfrm>
          <a:prstGeom prst="ellipse">
            <a:avLst/>
          </a:prstGeom>
          <a:ln>
            <a:solidFill>
              <a:srgbClr val="D5493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vertOverflow="overflow" horzOverflow="overflow" vert="horz" wrap="square" lIns="25400" tIns="25400" rIns="25400" bIns="25400" numCol="1" spcCol="38100" rtlCol="0" anchor="ctr" forceAA="0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50" name="三"/>
          <p:cNvSpPr/>
          <p:nvPr/>
        </p:nvSpPr>
        <p:spPr>
          <a:xfrm>
            <a:off x="1431925" y="3355974"/>
            <a:ext cx="389890" cy="416560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zh-CN">
                <a:ea typeface="宋体" panose="02010600030101010101" pitchFamily="2" charset="-122"/>
              </a:rPr>
              <a:t>01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成组"/>
          <p:cNvSpPr/>
          <p:nvPr/>
        </p:nvSpPr>
        <p:spPr>
          <a:xfrm>
            <a:off x="1526455" y="414176"/>
            <a:ext cx="2199979" cy="1441116"/>
          </a:xfrm>
          <a:prstGeom prst="rect">
            <a:avLst/>
          </a:prstGeom>
          <a:ln w="3175">
            <a:miter lim="400000"/>
          </a:ln>
        </p:spPr>
        <p:txBody>
          <a:bodyPr lIns="22859" tIns="22859" rIns="22859" bIns="22859"/>
          <a:lstStyle>
            <a:lvl1pPr algn="l" defTabSz="457200">
              <a:defRPr sz="1800">
                <a:solidFill>
                  <a:srgbClr val="A6AAA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功能权限</a:t>
            </a:r>
          </a:p>
        </p:txBody>
      </p:sp>
      <p:sp>
        <p:nvSpPr>
          <p:cNvPr id="400" name="03"/>
          <p:cNvSpPr/>
          <p:nvPr/>
        </p:nvSpPr>
        <p:spPr>
          <a:xfrm>
            <a:off x="476148" y="431800"/>
            <a:ext cx="317704" cy="3302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1800">
                <a:solidFill>
                  <a:srgbClr val="A6AAA9"/>
                </a:solidFill>
              </a:defRPr>
            </a:lvl1pPr>
          </a:lstStyle>
          <a:p>
            <a:r>
              <a:t>03</a:t>
            </a:r>
          </a:p>
        </p:txBody>
      </p:sp>
      <p:sp>
        <p:nvSpPr>
          <p:cNvPr id="401" name="线条"/>
          <p:cNvSpPr/>
          <p:nvPr/>
        </p:nvSpPr>
        <p:spPr>
          <a:xfrm>
            <a:off x="822712" y="596900"/>
            <a:ext cx="576057" cy="0"/>
          </a:xfrm>
          <a:prstGeom prst="line">
            <a:avLst/>
          </a:prstGeom>
          <a:ln w="12700">
            <a:solidFill>
              <a:srgbClr val="AAADAC">
                <a:alpha val="5014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402" name="3.机构收听"/>
          <p:cNvSpPr/>
          <p:nvPr/>
        </p:nvSpPr>
        <p:spPr>
          <a:xfrm>
            <a:off x="4949825" y="456872"/>
            <a:ext cx="2292350" cy="638175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3.</a:t>
            </a:r>
            <a:r>
              <a:rPr lang="zh-CN"/>
              <a:t>用户</a:t>
            </a:r>
            <a:r>
              <a:t>收听</a:t>
            </a:r>
          </a:p>
        </p:txBody>
      </p:sp>
      <p:pic>
        <p:nvPicPr>
          <p:cNvPr id="404" name="pasted-image.pdf" descr="pasted-image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94119" y="252126"/>
            <a:ext cx="977901" cy="384748"/>
          </a:xfrm>
          <a:prstGeom prst="rect">
            <a:avLst/>
          </a:prstGeom>
          <a:ln w="3175">
            <a:miter lim="400000"/>
            <a:headEnd/>
            <a:tailEnd/>
          </a:ln>
        </p:spPr>
      </p:pic>
      <p:sp>
        <p:nvSpPr>
          <p:cNvPr id="405" name="使用机构的有限、无线网络，不需要进行登录，即可收听"/>
          <p:cNvSpPr/>
          <p:nvPr/>
        </p:nvSpPr>
        <p:spPr>
          <a:xfrm>
            <a:off x="1398905" y="1260475"/>
            <a:ext cx="9317355" cy="32512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zh-CN">
                <a:ea typeface="宋体" panose="02010600030101010101" pitchFamily="2" charset="-122"/>
              </a:rPr>
              <a:t>网站左上角显示机构</a:t>
            </a:r>
            <a:r>
              <a:rPr lang="en-US" altLang="zh-CN">
                <a:ea typeface="宋体" panose="02010600030101010101" pitchFamily="2" charset="-122"/>
              </a:rPr>
              <a:t>LOGO</a:t>
            </a:r>
            <a:r>
              <a:rPr lang="zh-CN" altLang="en-US">
                <a:ea typeface="宋体" panose="02010600030101010101" pitchFamily="2" charset="-122"/>
              </a:rPr>
              <a:t>时</a:t>
            </a:r>
            <a:r>
              <a:t>，不需要进行登录，即可收听</a:t>
            </a:r>
          </a:p>
        </p:txBody>
      </p:sp>
      <p:sp>
        <p:nvSpPr>
          <p:cNvPr id="407" name="形状"/>
          <p:cNvSpPr/>
          <p:nvPr/>
        </p:nvSpPr>
        <p:spPr>
          <a:xfrm>
            <a:off x="1140150" y="1304489"/>
            <a:ext cx="216771" cy="2167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3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41805" y="2338070"/>
            <a:ext cx="5734050" cy="1757045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sp>
        <p:nvSpPr>
          <p:cNvPr id="336" name="线条"/>
          <p:cNvSpPr/>
          <p:nvPr/>
        </p:nvSpPr>
        <p:spPr>
          <a:xfrm rot="5400000" flipH="1">
            <a:off x="2426970" y="1953895"/>
            <a:ext cx="753110" cy="15875"/>
          </a:xfrm>
          <a:prstGeom prst="line">
            <a:avLst/>
          </a:prstGeom>
          <a:ln w="38100">
            <a:solidFill>
              <a:schemeClr val="accent5">
                <a:hueOff val="-444211"/>
                <a:satOff val="-14903"/>
                <a:lumOff val="22857"/>
              </a:schemeClr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99690" y="3146425"/>
            <a:ext cx="8294370" cy="2740025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已经注册成为该机构下的用户需要登录账号，登录后系统进行识别。如果属于该机构，…"/>
          <p:cNvSpPr/>
          <p:nvPr/>
        </p:nvSpPr>
        <p:spPr>
          <a:xfrm>
            <a:off x="1398905" y="1304290"/>
            <a:ext cx="9723120" cy="87376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>
                <a:ea typeface="宋体" panose="02010600030101010101" pitchFamily="2" charset="-122"/>
                <a:sym typeface="+mn-ea"/>
              </a:rPr>
              <a:t>网站左上角不机构显示</a:t>
            </a:r>
            <a:r>
              <a:rPr lang="en-US" altLang="zh-CN">
                <a:ea typeface="宋体" panose="02010600030101010101" pitchFamily="2" charset="-122"/>
                <a:sym typeface="+mn-ea"/>
              </a:rPr>
              <a:t>LOGO</a:t>
            </a:r>
            <a:r>
              <a:rPr lang="zh-CN" altLang="en-US">
                <a:ea typeface="宋体" panose="02010600030101010101" pitchFamily="2" charset="-122"/>
                <a:sym typeface="+mn-ea"/>
              </a:rPr>
              <a:t>时</a:t>
            </a:r>
            <a:r>
              <a:rPr>
                <a:sym typeface="+mn-ea"/>
              </a:rPr>
              <a:t>，</a:t>
            </a:r>
            <a:r>
              <a:rPr lang="zh-CN">
                <a:ea typeface="宋体" panose="02010600030101010101" pitchFamily="2" charset="-122"/>
                <a:sym typeface="+mn-ea"/>
              </a:rPr>
              <a:t>需要</a:t>
            </a:r>
            <a:r>
              <a:rPr>
                <a:sym typeface="+mn-ea"/>
              </a:rPr>
              <a:t>使用个人账号登录</a:t>
            </a:r>
            <a:r>
              <a:rPr lang="zh-CN">
                <a:ea typeface="宋体" panose="02010600030101010101" pitchFamily="2" charset="-122"/>
                <a:sym typeface="+mn-ea"/>
              </a:rPr>
              <a:t>，</a:t>
            </a:r>
          </a:p>
          <a:p>
            <a: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altLang="zh-CN">
                <a:ea typeface="宋体" panose="02010600030101010101" pitchFamily="2" charset="-122"/>
                <a:sym typeface="+mn-ea"/>
              </a:rPr>
              <a:t>1</a:t>
            </a:r>
            <a:r>
              <a:rPr lang="zh-CN" altLang="en-US">
                <a:ea typeface="宋体" panose="02010600030101010101" pitchFamily="2" charset="-122"/>
                <a:sym typeface="+mn-ea"/>
              </a:rPr>
              <a:t>、</a:t>
            </a:r>
            <a:r>
              <a:rPr lang="zh-CN">
                <a:ea typeface="宋体" panose="02010600030101010101" pitchFamily="2" charset="-122"/>
                <a:sym typeface="+mn-ea"/>
              </a:rPr>
              <a:t>登录后，</a:t>
            </a:r>
            <a:r>
              <a:rPr>
                <a:sym typeface="+mn-ea"/>
              </a:rPr>
              <a:t>如</a:t>
            </a:r>
            <a:r>
              <a:rPr lang="zh-CN">
                <a:ea typeface="宋体" panose="02010600030101010101" pitchFamily="2" charset="-122"/>
                <a:sym typeface="+mn-ea"/>
              </a:rPr>
              <a:t>该</a:t>
            </a:r>
            <a:r>
              <a:rPr>
                <a:sym typeface="+mn-ea"/>
              </a:rPr>
              <a:t>账号</a:t>
            </a:r>
            <a:r>
              <a:rPr lang="zh-CN">
                <a:ea typeface="宋体" panose="02010600030101010101" pitchFamily="2" charset="-122"/>
                <a:sym typeface="+mn-ea"/>
              </a:rPr>
              <a:t>属于某个</a:t>
            </a:r>
            <a:r>
              <a:rPr>
                <a:sym typeface="+mn-ea"/>
              </a:rPr>
              <a:t>机构</a:t>
            </a:r>
            <a:r>
              <a:rPr lang="zh-CN">
                <a:ea typeface="宋体" panose="02010600030101010101" pitchFamily="2" charset="-122"/>
                <a:sym typeface="+mn-ea"/>
              </a:rPr>
              <a:t>下的用户</a:t>
            </a:r>
            <a:r>
              <a:rPr>
                <a:sym typeface="+mn-ea"/>
              </a:rPr>
              <a:t>，</a:t>
            </a:r>
            <a:r>
              <a:rPr lang="zh-CN">
                <a:ea typeface="宋体" panose="02010600030101010101" pitchFamily="2" charset="-122"/>
                <a:sym typeface="+mn-ea"/>
              </a:rPr>
              <a:t>不限制地点可按机构的权限收听</a:t>
            </a:r>
          </a:p>
          <a:p>
            <a: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altLang="zh-CN">
                <a:ea typeface="宋体" panose="02010600030101010101" pitchFamily="2" charset="-122"/>
                <a:sym typeface="+mn-ea"/>
              </a:rPr>
              <a:t>2</a:t>
            </a:r>
            <a:r>
              <a:rPr lang="zh-CN" altLang="en-US">
                <a:ea typeface="宋体" panose="02010600030101010101" pitchFamily="2" charset="-122"/>
                <a:sym typeface="+mn-ea"/>
              </a:rPr>
              <a:t>、登录后，如该账号仅有个人权限，则按用户的个人服务状态提供对应服务</a:t>
            </a:r>
          </a:p>
        </p:txBody>
      </p:sp>
      <p:sp>
        <p:nvSpPr>
          <p:cNvPr id="408" name="形状"/>
          <p:cNvSpPr/>
          <p:nvPr/>
        </p:nvSpPr>
        <p:spPr>
          <a:xfrm>
            <a:off x="1116655" y="1369567"/>
            <a:ext cx="216771" cy="2167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2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20520" y="4494530"/>
            <a:ext cx="7742555" cy="1314450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32405" y="4495165"/>
            <a:ext cx="885825" cy="457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/>
          <a:srcRect l="1975"/>
          <a:stretch>
            <a:fillRect/>
          </a:stretch>
        </p:blipFill>
        <p:spPr>
          <a:xfrm>
            <a:off x="7701280" y="2978785"/>
            <a:ext cx="2509520" cy="3290570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sp>
        <p:nvSpPr>
          <p:cNvPr id="399" name="成组"/>
          <p:cNvSpPr/>
          <p:nvPr/>
        </p:nvSpPr>
        <p:spPr>
          <a:xfrm>
            <a:off x="1526455" y="414176"/>
            <a:ext cx="2199979" cy="1441116"/>
          </a:xfrm>
          <a:prstGeom prst="rect">
            <a:avLst/>
          </a:prstGeom>
          <a:ln w="3175">
            <a:miter lim="400000"/>
          </a:ln>
        </p:spPr>
        <p:txBody>
          <a:bodyPr lIns="22859" tIns="22859" rIns="22859" bIns="22859"/>
          <a:lstStyle>
            <a:lvl1pPr algn="l" defTabSz="457200">
              <a:defRPr sz="1800">
                <a:solidFill>
                  <a:srgbClr val="A6AAA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功能权限</a:t>
            </a:r>
          </a:p>
        </p:txBody>
      </p:sp>
      <p:sp>
        <p:nvSpPr>
          <p:cNvPr id="400" name="03"/>
          <p:cNvSpPr/>
          <p:nvPr/>
        </p:nvSpPr>
        <p:spPr>
          <a:xfrm>
            <a:off x="476148" y="431800"/>
            <a:ext cx="317704" cy="3302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1800">
                <a:solidFill>
                  <a:srgbClr val="A6AAA9"/>
                </a:solidFill>
              </a:defRPr>
            </a:lvl1pPr>
          </a:lstStyle>
          <a:p>
            <a:r>
              <a:t>03</a:t>
            </a:r>
          </a:p>
        </p:txBody>
      </p:sp>
      <p:sp>
        <p:nvSpPr>
          <p:cNvPr id="401" name="线条"/>
          <p:cNvSpPr/>
          <p:nvPr/>
        </p:nvSpPr>
        <p:spPr>
          <a:xfrm>
            <a:off x="822712" y="596900"/>
            <a:ext cx="576057" cy="0"/>
          </a:xfrm>
          <a:prstGeom prst="line">
            <a:avLst/>
          </a:prstGeom>
          <a:ln w="12700">
            <a:solidFill>
              <a:srgbClr val="AAADAC">
                <a:alpha val="5014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pic>
        <p:nvPicPr>
          <p:cNvPr id="404" name="pasted-image.pdf" descr="pasted-image.pd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894119" y="252126"/>
            <a:ext cx="977901" cy="384748"/>
          </a:xfrm>
          <a:prstGeom prst="rect">
            <a:avLst/>
          </a:prstGeom>
          <a:ln w="3175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成组"/>
          <p:cNvSpPr/>
          <p:nvPr/>
        </p:nvSpPr>
        <p:spPr>
          <a:xfrm>
            <a:off x="1526540" y="414020"/>
            <a:ext cx="2200275" cy="617855"/>
          </a:xfrm>
          <a:prstGeom prst="rect">
            <a:avLst/>
          </a:prstGeom>
          <a:ln w="3175">
            <a:miter lim="400000"/>
          </a:ln>
        </p:spPr>
        <p:txBody>
          <a:bodyPr lIns="22859" tIns="22859" rIns="22859" bIns="22859"/>
          <a:lstStyle>
            <a:lvl1pPr algn="l" defTabSz="457200">
              <a:defRPr sz="1800">
                <a:solidFill>
                  <a:srgbClr val="A6AAA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功能权限</a:t>
            </a:r>
          </a:p>
        </p:txBody>
      </p:sp>
      <p:sp>
        <p:nvSpPr>
          <p:cNvPr id="411" name="03"/>
          <p:cNvSpPr/>
          <p:nvPr/>
        </p:nvSpPr>
        <p:spPr>
          <a:xfrm>
            <a:off x="476148" y="431800"/>
            <a:ext cx="317704" cy="3302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1800">
                <a:solidFill>
                  <a:srgbClr val="A6AAA9"/>
                </a:solidFill>
              </a:defRPr>
            </a:lvl1pPr>
          </a:lstStyle>
          <a:p>
            <a:r>
              <a:t>03</a:t>
            </a:r>
          </a:p>
        </p:txBody>
      </p:sp>
      <p:sp>
        <p:nvSpPr>
          <p:cNvPr id="412" name="线条"/>
          <p:cNvSpPr/>
          <p:nvPr/>
        </p:nvSpPr>
        <p:spPr>
          <a:xfrm>
            <a:off x="822712" y="596900"/>
            <a:ext cx="576057" cy="0"/>
          </a:xfrm>
          <a:prstGeom prst="line">
            <a:avLst/>
          </a:prstGeom>
          <a:ln w="12700">
            <a:solidFill>
              <a:srgbClr val="AAADAC">
                <a:alpha val="5014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413" name="4.机构收看"/>
          <p:cNvSpPr/>
          <p:nvPr/>
        </p:nvSpPr>
        <p:spPr>
          <a:xfrm>
            <a:off x="4949825" y="385117"/>
            <a:ext cx="2292350" cy="638175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4.</a:t>
            </a:r>
            <a:r>
              <a:rPr lang="zh-CN"/>
              <a:t>用户</a:t>
            </a:r>
            <a:r>
              <a:t>收看</a:t>
            </a:r>
          </a:p>
        </p:txBody>
      </p:sp>
      <p:sp>
        <p:nvSpPr>
          <p:cNvPr id="414" name="当前视频频道（库客视频图书馆）当前仅提供给机构下用户开放使用，如机构购买了收看权限，该机构下用户即可在库客艺术中心进行视频收看。"/>
          <p:cNvSpPr/>
          <p:nvPr/>
        </p:nvSpPr>
        <p:spPr>
          <a:xfrm>
            <a:off x="822666" y="1191091"/>
            <a:ext cx="10787968" cy="599440"/>
          </a:xfrm>
          <a:prstGeom prst="rect">
            <a:avLst/>
          </a:prstGeom>
          <a:ln w="3175">
            <a:miter lim="400000"/>
          </a:ln>
        </p:spPr>
        <p:txBody>
          <a:bodyPr lIns="25400" tIns="25400" rIns="25400" bIns="25400" anchor="ctr">
            <a:spAutoFit/>
          </a:bodyPr>
          <a:lstStyle>
            <a:lvl1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 b="1">
                <a:ea typeface="宋体" panose="02010600030101010101" pitchFamily="2" charset="-122"/>
              </a:rPr>
              <a:t>当前视频频道仅提供给机构下用户开放使用。如机构购买了收看权限，该机构下的用户就可以在库客艺术中心进行</a:t>
            </a:r>
            <a:r>
              <a:rPr lang="zh-CN" b="1">
                <a:ea typeface="宋体" panose="02010600030101010101" pitchFamily="2" charset="-122"/>
                <a:sym typeface="+mn-ea"/>
              </a:rPr>
              <a:t>收看</a:t>
            </a:r>
            <a:r>
              <a:rPr lang="zh-CN" b="1">
                <a:ea typeface="宋体" panose="02010600030101010101" pitchFamily="2" charset="-122"/>
              </a:rPr>
              <a:t>视频</a:t>
            </a:r>
          </a:p>
        </p:txBody>
      </p:sp>
      <p:pic>
        <p:nvPicPr>
          <p:cNvPr id="415" name="pasted-image.pdf" descr="pasted-image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94119" y="252126"/>
            <a:ext cx="977901" cy="384748"/>
          </a:xfrm>
          <a:prstGeom prst="rect">
            <a:avLst/>
          </a:prstGeom>
          <a:ln w="3175">
            <a:miter lim="400000"/>
            <a:headEnd/>
            <a:tailEnd/>
          </a:ln>
        </p:spPr>
      </p:pic>
      <p:sp>
        <p:nvSpPr>
          <p:cNvPr id="416" name="使用机构的有限、无线网络，不需要进行登录，即可收看"/>
          <p:cNvSpPr/>
          <p:nvPr/>
        </p:nvSpPr>
        <p:spPr>
          <a:xfrm>
            <a:off x="1398611" y="2148512"/>
            <a:ext cx="10787968" cy="325120"/>
          </a:xfrm>
          <a:prstGeom prst="rect">
            <a:avLst/>
          </a:prstGeom>
          <a:ln w="3175">
            <a:miter lim="400000"/>
          </a:ln>
        </p:spPr>
        <p:txBody>
          <a:bodyPr lIns="25400" tIns="25400" rIns="25400" bIns="25400" anchor="ctr">
            <a:spAutoFit/>
          </a:bodyPr>
          <a:lstStyle>
            <a:lvl1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zh-CN">
                <a:ea typeface="宋体" panose="02010600030101010101" pitchFamily="2" charset="-122"/>
                <a:sym typeface="+mn-ea"/>
              </a:rPr>
              <a:t>用户在</a:t>
            </a:r>
            <a:r>
              <a:rPr>
                <a:sym typeface="+mn-ea"/>
              </a:rPr>
              <a:t>使用机构</a:t>
            </a:r>
            <a:r>
              <a:rPr lang="zh-CN">
                <a:ea typeface="宋体" panose="02010600030101010101" pitchFamily="2" charset="-122"/>
                <a:sym typeface="+mn-ea"/>
              </a:rPr>
              <a:t>网络的情况下</a:t>
            </a:r>
            <a:r>
              <a:rPr>
                <a:sym typeface="+mn-ea"/>
              </a:rPr>
              <a:t>，</a:t>
            </a:r>
            <a:r>
              <a:t>不需要进行登录，即可收看</a:t>
            </a:r>
          </a:p>
        </p:txBody>
      </p:sp>
      <p:sp>
        <p:nvSpPr>
          <p:cNvPr id="418" name="形状"/>
          <p:cNvSpPr/>
          <p:nvPr/>
        </p:nvSpPr>
        <p:spPr>
          <a:xfrm>
            <a:off x="1140150" y="2192219"/>
            <a:ext cx="216771" cy="2167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3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85520" y="3159760"/>
            <a:ext cx="9098915" cy="2788285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sp>
        <p:nvSpPr>
          <p:cNvPr id="336" name="线条"/>
          <p:cNvSpPr/>
          <p:nvPr/>
        </p:nvSpPr>
        <p:spPr>
          <a:xfrm rot="5400000" flipH="1">
            <a:off x="2019935" y="2741930"/>
            <a:ext cx="524510" cy="635"/>
          </a:xfrm>
          <a:prstGeom prst="line">
            <a:avLst/>
          </a:prstGeom>
          <a:ln w="38100">
            <a:solidFill>
              <a:schemeClr val="accent5">
                <a:hueOff val="-444211"/>
                <a:satOff val="-14902"/>
                <a:lumOff val="22857"/>
              </a:schemeClr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89680" y="3004820"/>
            <a:ext cx="6612255" cy="3147695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已经注册成为该机构下的用户需要登录账号，登录后系统进行识别。如果属于该机构，…"/>
          <p:cNvSpPr/>
          <p:nvPr/>
        </p:nvSpPr>
        <p:spPr>
          <a:xfrm>
            <a:off x="1398905" y="1708785"/>
            <a:ext cx="10160635" cy="32512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>
                <a:ea typeface="宋体" panose="02010600030101010101" pitchFamily="2" charset="-122"/>
                <a:sym typeface="+mn-ea"/>
              </a:rPr>
              <a:t>用户不在</a:t>
            </a:r>
            <a:r>
              <a:rPr>
                <a:sym typeface="+mn-ea"/>
              </a:rPr>
              <a:t>机构</a:t>
            </a:r>
            <a:r>
              <a:rPr lang="zh-CN">
                <a:ea typeface="宋体" panose="02010600030101010101" pitchFamily="2" charset="-122"/>
                <a:sym typeface="+mn-ea"/>
              </a:rPr>
              <a:t>网络环境下的时候</a:t>
            </a:r>
            <a:r>
              <a:rPr>
                <a:sym typeface="+mn-ea"/>
              </a:rPr>
              <a:t>，</a:t>
            </a:r>
            <a:r>
              <a:rPr lang="zh-CN">
                <a:ea typeface="宋体" panose="02010600030101010101" pitchFamily="2" charset="-122"/>
                <a:sym typeface="+mn-ea"/>
              </a:rPr>
              <a:t>需要</a:t>
            </a:r>
            <a:r>
              <a:rPr>
                <a:sym typeface="+mn-ea"/>
              </a:rPr>
              <a:t>使用个人账号登录</a:t>
            </a:r>
            <a:r>
              <a:rPr lang="zh-CN">
                <a:ea typeface="宋体" panose="02010600030101010101" pitchFamily="2" charset="-122"/>
                <a:sym typeface="+mn-ea"/>
              </a:rPr>
              <a:t>，登录后</a:t>
            </a:r>
            <a:r>
              <a:rPr>
                <a:sym typeface="+mn-ea"/>
              </a:rPr>
              <a:t>如账号属于机构</a:t>
            </a:r>
            <a:r>
              <a:rPr lang="zh-CN">
                <a:ea typeface="宋体" panose="02010600030101010101" pitchFamily="2" charset="-122"/>
                <a:sym typeface="+mn-ea"/>
              </a:rPr>
              <a:t>，可直接收看</a:t>
            </a:r>
            <a:endParaRPr>
              <a:hlinkClick r:id="rId2" action="ppaction://hlinksldjump"/>
            </a:endParaRPr>
          </a:p>
        </p:txBody>
      </p:sp>
      <p:sp>
        <p:nvSpPr>
          <p:cNvPr id="419" name="形状"/>
          <p:cNvSpPr/>
          <p:nvPr/>
        </p:nvSpPr>
        <p:spPr>
          <a:xfrm>
            <a:off x="1116655" y="1715007"/>
            <a:ext cx="216771" cy="2167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3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3500" y="4708525"/>
            <a:ext cx="7742555" cy="1314450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43480" y="4780280"/>
            <a:ext cx="885825" cy="457200"/>
          </a:xfrm>
          <a:prstGeom prst="rect">
            <a:avLst/>
          </a:prstGeom>
        </p:spPr>
      </p:pic>
      <p:sp>
        <p:nvSpPr>
          <p:cNvPr id="410" name="成组"/>
          <p:cNvSpPr/>
          <p:nvPr/>
        </p:nvSpPr>
        <p:spPr>
          <a:xfrm>
            <a:off x="1526540" y="414020"/>
            <a:ext cx="2200275" cy="617855"/>
          </a:xfrm>
          <a:prstGeom prst="rect">
            <a:avLst/>
          </a:prstGeom>
          <a:ln w="3175">
            <a:miter lim="400000"/>
          </a:ln>
        </p:spPr>
        <p:txBody>
          <a:bodyPr lIns="22859" tIns="22859" rIns="22859" bIns="22859"/>
          <a:lstStyle>
            <a:lvl1pPr algn="l" defTabSz="457200">
              <a:defRPr sz="1800">
                <a:solidFill>
                  <a:srgbClr val="A6AAA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功能权限</a:t>
            </a:r>
          </a:p>
        </p:txBody>
      </p:sp>
      <p:sp>
        <p:nvSpPr>
          <p:cNvPr id="411" name="03"/>
          <p:cNvSpPr/>
          <p:nvPr/>
        </p:nvSpPr>
        <p:spPr>
          <a:xfrm>
            <a:off x="476148" y="431800"/>
            <a:ext cx="317704" cy="3302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1800">
                <a:solidFill>
                  <a:srgbClr val="A6AAA9"/>
                </a:solidFill>
              </a:defRPr>
            </a:lvl1pPr>
          </a:lstStyle>
          <a:p>
            <a:r>
              <a:t>03</a:t>
            </a:r>
          </a:p>
        </p:txBody>
      </p:sp>
      <p:sp>
        <p:nvSpPr>
          <p:cNvPr id="412" name="线条"/>
          <p:cNvSpPr/>
          <p:nvPr/>
        </p:nvSpPr>
        <p:spPr>
          <a:xfrm>
            <a:off x="822712" y="596900"/>
            <a:ext cx="576057" cy="0"/>
          </a:xfrm>
          <a:prstGeom prst="line">
            <a:avLst/>
          </a:prstGeom>
          <a:ln w="12700">
            <a:solidFill>
              <a:srgbClr val="AAADAC">
                <a:alpha val="5014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pic>
        <p:nvPicPr>
          <p:cNvPr id="415" name="pasted-image.pdf" descr="pasted-image.pd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894119" y="252126"/>
            <a:ext cx="977901" cy="384748"/>
          </a:xfrm>
          <a:prstGeom prst="rect">
            <a:avLst/>
          </a:prstGeom>
          <a:ln w="3175">
            <a:miter lim="400000"/>
            <a:headEnd/>
            <a:tailEnd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/>
          <a:srcRect l="1975"/>
          <a:stretch>
            <a:fillRect/>
          </a:stretch>
        </p:blipFill>
        <p:spPr>
          <a:xfrm>
            <a:off x="5224145" y="2689225"/>
            <a:ext cx="2509520" cy="3290570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成组"/>
          <p:cNvSpPr/>
          <p:nvPr/>
        </p:nvSpPr>
        <p:spPr>
          <a:xfrm>
            <a:off x="1526455" y="414176"/>
            <a:ext cx="2199979" cy="1441116"/>
          </a:xfrm>
          <a:prstGeom prst="rect">
            <a:avLst/>
          </a:prstGeom>
          <a:ln w="3175">
            <a:miter lim="400000"/>
          </a:ln>
        </p:spPr>
        <p:txBody>
          <a:bodyPr lIns="22859" tIns="22859" rIns="22859" bIns="22859"/>
          <a:lstStyle>
            <a:lvl1pPr algn="l" defTabSz="457200">
              <a:defRPr sz="1800">
                <a:solidFill>
                  <a:srgbClr val="A6AAA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功能权限</a:t>
            </a:r>
          </a:p>
        </p:txBody>
      </p:sp>
      <p:sp>
        <p:nvSpPr>
          <p:cNvPr id="422" name="03"/>
          <p:cNvSpPr/>
          <p:nvPr/>
        </p:nvSpPr>
        <p:spPr>
          <a:xfrm>
            <a:off x="476148" y="431800"/>
            <a:ext cx="317704" cy="3302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1800">
                <a:solidFill>
                  <a:srgbClr val="A6AAA9"/>
                </a:solidFill>
              </a:defRPr>
            </a:lvl1pPr>
          </a:lstStyle>
          <a:p>
            <a:r>
              <a:t>03</a:t>
            </a:r>
          </a:p>
        </p:txBody>
      </p:sp>
      <p:sp>
        <p:nvSpPr>
          <p:cNvPr id="423" name="线条"/>
          <p:cNvSpPr/>
          <p:nvPr/>
        </p:nvSpPr>
        <p:spPr>
          <a:xfrm>
            <a:off x="822712" y="596900"/>
            <a:ext cx="576057" cy="0"/>
          </a:xfrm>
          <a:prstGeom prst="line">
            <a:avLst/>
          </a:prstGeom>
          <a:ln w="12700">
            <a:solidFill>
              <a:srgbClr val="AAADAC">
                <a:alpha val="5014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424" name="5.机构下载"/>
          <p:cNvSpPr/>
          <p:nvPr/>
        </p:nvSpPr>
        <p:spPr>
          <a:xfrm>
            <a:off x="4949825" y="432107"/>
            <a:ext cx="2292350" cy="638175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5.</a:t>
            </a:r>
            <a:r>
              <a:rPr lang="zh-CN"/>
              <a:t>用户</a:t>
            </a:r>
            <a:r>
              <a:t>下载</a:t>
            </a:r>
          </a:p>
        </p:txBody>
      </p:sp>
      <p:sp>
        <p:nvSpPr>
          <p:cNvPr id="425" name="机构可由管理员自行管理和分配下载权限，购买了下载服务，当前下载服务支持：唱片、有声读物、乐谱（48小时内下载有效期）；"/>
          <p:cNvSpPr/>
          <p:nvPr/>
        </p:nvSpPr>
        <p:spPr>
          <a:xfrm>
            <a:off x="679156" y="1255226"/>
            <a:ext cx="10787968" cy="599440"/>
          </a:xfrm>
          <a:prstGeom prst="rect">
            <a:avLst/>
          </a:prstGeom>
          <a:ln w="3175">
            <a:miter lim="400000"/>
          </a:ln>
        </p:spPr>
        <p:txBody>
          <a:bodyPr lIns="25400" tIns="25400" rIns="25400" bIns="25400" anchor="ctr">
            <a:spAutoFit/>
          </a:bodyPr>
          <a:lstStyle>
            <a:lvl1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 b="1">
                <a:ea typeface="宋体" panose="02010600030101010101" pitchFamily="2" charset="-122"/>
                <a:sym typeface="+mn-ea"/>
              </a:rPr>
              <a:t>若机构购买了下载服务，</a:t>
            </a:r>
            <a:r>
              <a:rPr lang="zh-CN" b="1">
                <a:ea typeface="宋体" panose="02010600030101010101" pitchFamily="2" charset="-122"/>
              </a:rPr>
              <a:t>管理员可自行管理下载权限、自行分配下载金额</a:t>
            </a:r>
          </a:p>
          <a:p>
            <a:pPr algn="l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 b="1">
                <a:ea typeface="宋体" panose="02010600030101010101" pitchFamily="2" charset="-122"/>
              </a:rPr>
              <a:t>当前下载服务包括：唱片、有声读物、乐谱（</a:t>
            </a:r>
            <a:r>
              <a:rPr lang="zh-CN" b="1">
                <a:ea typeface="宋体" panose="02010600030101010101" pitchFamily="2" charset="-122"/>
                <a:sym typeface="+mn-ea"/>
              </a:rPr>
              <a:t>下载有效期为</a:t>
            </a:r>
            <a:r>
              <a:rPr lang="zh-CN" b="1">
                <a:ea typeface="宋体" panose="02010600030101010101" pitchFamily="2" charset="-122"/>
              </a:rPr>
              <a:t>48小时）</a:t>
            </a:r>
          </a:p>
        </p:txBody>
      </p:sp>
      <p:pic>
        <p:nvPicPr>
          <p:cNvPr id="426" name="pasted-image.pdf" descr="pasted-image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94119" y="252126"/>
            <a:ext cx="977901" cy="384748"/>
          </a:xfrm>
          <a:prstGeom prst="rect">
            <a:avLst/>
          </a:prstGeom>
          <a:ln w="3175">
            <a:miter lim="400000"/>
            <a:headEnd/>
            <a:tailEnd/>
          </a:ln>
        </p:spPr>
      </p:pic>
      <p:sp>
        <p:nvSpPr>
          <p:cNvPr id="12" name="该机构下的用户，共同享用管理员分配的下载金额；用户登陆后，系统判断该用户是否属于该机构；如属于，…"/>
          <p:cNvSpPr/>
          <p:nvPr/>
        </p:nvSpPr>
        <p:spPr>
          <a:xfrm>
            <a:off x="751205" y="2191385"/>
            <a:ext cx="4126865" cy="32512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buNone/>
            </a:pPr>
            <a:r>
              <a:rPr lang="zh-CN" altLang="en-US" sz="1800">
                <a:latin typeface="Helvetica"/>
                <a:ea typeface="宋体" panose="02010600030101010101" pitchFamily="2" charset="-122"/>
                <a:cs typeface="Helvetica"/>
              </a:rPr>
              <a:t>提供</a:t>
            </a:r>
            <a:r>
              <a:rPr lang="en-US" altLang="zh-CN" sz="1800">
                <a:latin typeface="Helvetica"/>
                <a:ea typeface="宋体" panose="02010600030101010101" pitchFamily="2" charset="-122"/>
                <a:cs typeface="Helvetica"/>
              </a:rPr>
              <a:t>3</a:t>
            </a:r>
            <a:r>
              <a:rPr lang="zh-CN" altLang="en-US" sz="1800">
                <a:latin typeface="Helvetica"/>
                <a:ea typeface="宋体" panose="02010600030101010101" pitchFamily="2" charset="-122"/>
                <a:cs typeface="Helvetica"/>
              </a:rPr>
              <a:t>种下载权限分配方式：</a:t>
            </a:r>
          </a:p>
        </p:txBody>
      </p:sp>
      <p:sp>
        <p:nvSpPr>
          <p:cNvPr id="427" name="在IP段内使用的用户（优先），不需要登录账号，可直接下载；共同享用管理员分配的下载金额"/>
          <p:cNvSpPr/>
          <p:nvPr/>
        </p:nvSpPr>
        <p:spPr>
          <a:xfrm>
            <a:off x="880745" y="2759710"/>
            <a:ext cx="6799580" cy="142240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zh-CN">
                <a:ea typeface="宋体" panose="02010600030101010101" pitchFamily="2" charset="-122"/>
              </a:rPr>
              <a:t>一、IP环境下全部用户开放下载权限，</a:t>
            </a:r>
            <a:r>
              <a:rPr lang="zh-CN">
                <a:ea typeface="宋体" panose="02010600030101010101" pitchFamily="2" charset="-122"/>
                <a:sym typeface="+mn-ea"/>
              </a:rPr>
              <a:t>在机构网络环境下系统</a:t>
            </a:r>
          </a:p>
          <a:p>
            <a:r>
              <a:rPr lang="zh-CN">
                <a:ea typeface="宋体" panose="02010600030101010101" pitchFamily="2" charset="-122"/>
                <a:sym typeface="+mn-ea"/>
              </a:rPr>
              <a:t>       优先判断：</a:t>
            </a:r>
            <a:endParaRPr lang="zh-CN">
              <a:ea typeface="宋体" panose="02010600030101010101" pitchFamily="2" charset="-122"/>
            </a:endParaRPr>
          </a:p>
          <a:p>
            <a:r>
              <a:rPr lang="zh-CN">
                <a:ea typeface="宋体" panose="02010600030101010101" pitchFamily="2" charset="-122"/>
              </a:rPr>
              <a:t>       </a:t>
            </a:r>
          </a:p>
          <a:p>
            <a:r>
              <a:rPr lang="zh-CN">
                <a:ea typeface="宋体" panose="02010600030101010101" pitchFamily="2" charset="-122"/>
              </a:rPr>
              <a:t>       </a:t>
            </a:r>
            <a:r>
              <a:rPr lang="en-US" altLang="zh-CN">
                <a:ea typeface="宋体" panose="02010600030101010101" pitchFamily="2" charset="-122"/>
              </a:rPr>
              <a:t>1.</a:t>
            </a:r>
            <a:r>
              <a:rPr lang="zh-CN">
                <a:ea typeface="宋体" panose="02010600030101010101" pitchFamily="2" charset="-122"/>
              </a:rPr>
              <a:t>机构余额足够直接下载</a:t>
            </a:r>
          </a:p>
          <a:p>
            <a:r>
              <a:rPr lang="zh-CN" altLang="en-US">
                <a:ea typeface="宋体" panose="02010600030101010101" pitchFamily="2" charset="-122"/>
              </a:rPr>
              <a:t>       </a:t>
            </a:r>
            <a:r>
              <a:rPr lang="en-US" altLang="zh-CN">
                <a:ea typeface="宋体" panose="02010600030101010101" pitchFamily="2" charset="-122"/>
              </a:rPr>
              <a:t>2.</a:t>
            </a:r>
            <a:r>
              <a:rPr lang="zh-CN" altLang="en-US">
                <a:ea typeface="宋体" panose="02010600030101010101" pitchFamily="2" charset="-122"/>
              </a:rPr>
              <a:t>如机构余额不足，用户登录账号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18030" y="4314825"/>
            <a:ext cx="4345305" cy="1331595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sp>
        <p:nvSpPr>
          <p:cNvPr id="5" name="该机构下的用户，共同享用管理员分配的下载金额；用户登陆后，系统判断该用户是否属于该机构；如属于，…"/>
          <p:cNvSpPr/>
          <p:nvPr/>
        </p:nvSpPr>
        <p:spPr>
          <a:xfrm>
            <a:off x="7458075" y="2028825"/>
            <a:ext cx="1293495" cy="32512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buNone/>
            </a:pPr>
            <a:r>
              <a:rPr lang="en-US" altLang="zh-CN" sz="1800">
                <a:latin typeface="Helvetica"/>
                <a:ea typeface="宋体" panose="02010600030101010101" pitchFamily="2" charset="-122"/>
                <a:cs typeface="Helvetica"/>
              </a:rPr>
              <a:t>1.</a:t>
            </a:r>
            <a:r>
              <a:rPr lang="zh-CN" altLang="zh-CN" sz="1800">
                <a:latin typeface="Helvetica"/>
                <a:ea typeface="宋体" panose="02010600030101010101" pitchFamily="2" charset="-122"/>
                <a:cs typeface="Helvetica"/>
              </a:rPr>
              <a:t>机构支付</a:t>
            </a:r>
          </a:p>
        </p:txBody>
      </p:sp>
      <p:sp>
        <p:nvSpPr>
          <p:cNvPr id="13" name="该机构下的用户，共同享用管理员分配的下载金额；用户登陆后，系统判断该用户是否属于该机构；如属于，…"/>
          <p:cNvSpPr/>
          <p:nvPr/>
        </p:nvSpPr>
        <p:spPr>
          <a:xfrm>
            <a:off x="7458075" y="4612640"/>
            <a:ext cx="1213485" cy="32512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buNone/>
            </a:pPr>
            <a:r>
              <a:rPr lang="en-US" altLang="zh-CN" sz="1800">
                <a:latin typeface="Helvetica"/>
                <a:ea typeface="宋体" panose="02010600030101010101" pitchFamily="2" charset="-122"/>
                <a:cs typeface="Helvetica"/>
              </a:rPr>
              <a:t>2.</a:t>
            </a:r>
            <a:r>
              <a:rPr lang="zh-CN" altLang="zh-CN" sz="1800">
                <a:latin typeface="Helvetica"/>
                <a:ea typeface="宋体" panose="02010600030101010101" pitchFamily="2" charset="-122"/>
                <a:cs typeface="Helvetica"/>
              </a:rPr>
              <a:t>用户登录</a:t>
            </a:r>
          </a:p>
        </p:txBody>
      </p:sp>
      <p:cxnSp>
        <p:nvCxnSpPr>
          <p:cNvPr id="7" name="肘形连接符 6"/>
          <p:cNvCxnSpPr>
            <a:stCxn id="3" idx="3"/>
            <a:endCxn id="2" idx="1"/>
          </p:cNvCxnSpPr>
          <p:nvPr/>
        </p:nvCxnSpPr>
        <p:spPr>
          <a:xfrm flipV="1">
            <a:off x="6363335" y="2353945"/>
            <a:ext cx="2327275" cy="2626995"/>
          </a:xfrm>
          <a:prstGeom prst="bentConnector3">
            <a:avLst>
              <a:gd name="adj1" fmla="val 50014"/>
            </a:avLst>
          </a:prstGeom>
          <a:noFill/>
          <a:ln w="38100" cap="flat">
            <a:solidFill>
              <a:srgbClr val="D5493A"/>
            </a:solidFill>
            <a:prstDash val="solid"/>
            <a:miter lim="400000"/>
            <a:tailEnd type="arrow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</p:cxnSp>
      <p:cxnSp>
        <p:nvCxnSpPr>
          <p:cNvPr id="11" name="肘形连接符 10"/>
          <p:cNvCxnSpPr>
            <a:stCxn id="3" idx="3"/>
            <a:endCxn id="4" idx="1"/>
          </p:cNvCxnSpPr>
          <p:nvPr/>
        </p:nvCxnSpPr>
        <p:spPr>
          <a:xfrm>
            <a:off x="6363335" y="4980940"/>
            <a:ext cx="2327275" cy="3175"/>
          </a:xfrm>
          <a:prstGeom prst="bentConnector2">
            <a:avLst/>
          </a:prstGeom>
          <a:noFill/>
          <a:ln w="38100" cap="flat">
            <a:solidFill>
              <a:srgbClr val="D5493A"/>
            </a:solidFill>
            <a:prstDash val="solid"/>
            <a:miter lim="400000"/>
            <a:tailEnd type="arrow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90610" y="1668780"/>
            <a:ext cx="2237105" cy="1369695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/>
          <a:srcRect l="1975"/>
          <a:stretch>
            <a:fillRect/>
          </a:stretch>
        </p:blipFill>
        <p:spPr>
          <a:xfrm>
            <a:off x="8690610" y="3514090"/>
            <a:ext cx="2237105" cy="2933065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成组"/>
          <p:cNvSpPr/>
          <p:nvPr/>
        </p:nvSpPr>
        <p:spPr>
          <a:xfrm>
            <a:off x="1526455" y="414176"/>
            <a:ext cx="2199979" cy="1441116"/>
          </a:xfrm>
          <a:prstGeom prst="rect">
            <a:avLst/>
          </a:prstGeom>
          <a:ln w="3175">
            <a:miter lim="400000"/>
          </a:ln>
        </p:spPr>
        <p:txBody>
          <a:bodyPr lIns="22859" tIns="22859" rIns="22859" bIns="22859"/>
          <a:lstStyle>
            <a:lvl1pPr algn="l" defTabSz="457200">
              <a:defRPr sz="1800">
                <a:solidFill>
                  <a:srgbClr val="A6AAA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功能权限</a:t>
            </a:r>
          </a:p>
        </p:txBody>
      </p:sp>
      <p:sp>
        <p:nvSpPr>
          <p:cNvPr id="422" name="03"/>
          <p:cNvSpPr/>
          <p:nvPr/>
        </p:nvSpPr>
        <p:spPr>
          <a:xfrm>
            <a:off x="476148" y="431800"/>
            <a:ext cx="317704" cy="3302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1800">
                <a:solidFill>
                  <a:srgbClr val="A6AAA9"/>
                </a:solidFill>
              </a:defRPr>
            </a:lvl1pPr>
          </a:lstStyle>
          <a:p>
            <a:r>
              <a:t>03</a:t>
            </a:r>
          </a:p>
        </p:txBody>
      </p:sp>
      <p:sp>
        <p:nvSpPr>
          <p:cNvPr id="423" name="线条"/>
          <p:cNvSpPr/>
          <p:nvPr/>
        </p:nvSpPr>
        <p:spPr>
          <a:xfrm>
            <a:off x="822712" y="596900"/>
            <a:ext cx="576057" cy="0"/>
          </a:xfrm>
          <a:prstGeom prst="line">
            <a:avLst/>
          </a:prstGeom>
          <a:ln w="12700">
            <a:solidFill>
              <a:srgbClr val="AAADAC">
                <a:alpha val="5014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pic>
        <p:nvPicPr>
          <p:cNvPr id="426" name="pasted-image.pdf" descr="pasted-image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94119" y="252126"/>
            <a:ext cx="977901" cy="384748"/>
          </a:xfrm>
          <a:prstGeom prst="rect">
            <a:avLst/>
          </a:prstGeom>
          <a:ln w="3175">
            <a:miter lim="400000"/>
            <a:headEnd/>
            <a:tailEnd/>
          </a:ln>
        </p:spPr>
      </p:pic>
      <p:sp>
        <p:nvSpPr>
          <p:cNvPr id="427" name="在IP段内使用的用户（优先），不需要登录账号，可直接下载；共同享用管理员分配的下载金额"/>
          <p:cNvSpPr/>
          <p:nvPr/>
        </p:nvSpPr>
        <p:spPr>
          <a:xfrm>
            <a:off x="1130935" y="1003935"/>
            <a:ext cx="7631430" cy="224536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zh-CN">
                <a:ea typeface="宋体" panose="02010600030101010101" pitchFamily="2" charset="-122"/>
              </a:rPr>
              <a:t>二、</a:t>
            </a:r>
            <a:r>
              <a:rPr lang="zh-CN">
                <a:ea typeface="宋体" panose="02010600030101010101" pitchFamily="2" charset="-122"/>
                <a:sym typeface="+mn-ea"/>
              </a:rPr>
              <a:t>全部用户开放</a:t>
            </a:r>
            <a:r>
              <a:rPr lang="zh-CN">
                <a:ea typeface="宋体" panose="02010600030101010101" pitchFamily="2" charset="-122"/>
              </a:rPr>
              <a:t>下载权限：</a:t>
            </a:r>
          </a:p>
          <a:p>
            <a:r>
              <a:rPr lang="zh-CN">
                <a:ea typeface="宋体" panose="02010600030101010101" pitchFamily="2" charset="-122"/>
              </a:rPr>
              <a:t>       </a:t>
            </a:r>
          </a:p>
          <a:p>
            <a:r>
              <a:rPr lang="zh-CN">
                <a:ea typeface="宋体" panose="02010600030101010101" pitchFamily="2" charset="-122"/>
              </a:rPr>
              <a:t>     </a:t>
            </a:r>
          </a:p>
          <a:p>
            <a:r>
              <a:rPr lang="zh-CN">
                <a:ea typeface="宋体" panose="02010600030101010101" pitchFamily="2" charset="-122"/>
              </a:rPr>
              <a:t>       </a:t>
            </a:r>
            <a:r>
              <a:rPr lang="en-US" altLang="zh-CN">
                <a:ea typeface="宋体" panose="02010600030101010101" pitchFamily="2" charset="-122"/>
              </a:rPr>
              <a:t>1.</a:t>
            </a:r>
            <a:r>
              <a:rPr lang="zh-CN" altLang="en-US">
                <a:ea typeface="宋体" panose="02010600030101010101" pitchFamily="2" charset="-122"/>
                <a:sym typeface="+mn-ea"/>
              </a:rPr>
              <a:t>如用户未登录，需先登录账号</a:t>
            </a:r>
            <a:endParaRPr lang="en-US" altLang="zh-CN">
              <a:ea typeface="宋体" panose="02010600030101010101" pitchFamily="2" charset="-122"/>
            </a:endParaRPr>
          </a:p>
          <a:p>
            <a:r>
              <a:rPr lang="zh-CN">
                <a:ea typeface="宋体" panose="02010600030101010101" pitchFamily="2" charset="-122"/>
              </a:rPr>
              <a:t>       </a:t>
            </a:r>
            <a:r>
              <a:rPr lang="en-US" altLang="zh-CN">
                <a:ea typeface="宋体" panose="02010600030101010101" pitchFamily="2" charset="-122"/>
              </a:rPr>
              <a:t>2.</a:t>
            </a:r>
            <a:r>
              <a:rPr lang="zh-CN">
                <a:ea typeface="宋体" panose="02010600030101010101" pitchFamily="2" charset="-122"/>
                <a:sym typeface="+mn-ea"/>
              </a:rPr>
              <a:t>用户登录成功后，机构</a:t>
            </a:r>
            <a:r>
              <a:rPr>
                <a:sym typeface="+mn-ea"/>
              </a:rPr>
              <a:t>用户可直接下载</a:t>
            </a:r>
            <a:r>
              <a:rPr lang="zh-CN">
                <a:ea typeface="宋体" panose="02010600030101010101" pitchFamily="2" charset="-122"/>
                <a:sym typeface="+mn-ea"/>
              </a:rPr>
              <a:t>，扣除对</a:t>
            </a:r>
            <a:endParaRPr lang="zh-CN">
              <a:ea typeface="宋体" panose="02010600030101010101" pitchFamily="2" charset="-122"/>
            </a:endParaRPr>
          </a:p>
          <a:p>
            <a:r>
              <a:rPr lang="zh-CN">
                <a:ea typeface="宋体" panose="02010600030101010101" pitchFamily="2" charset="-122"/>
                <a:sym typeface="+mn-ea"/>
              </a:rPr>
              <a:t>          应机构下载费用</a:t>
            </a:r>
            <a:endParaRPr lang="zh-CN">
              <a:ea typeface="宋体" panose="02010600030101010101" pitchFamily="2" charset="-122"/>
            </a:endParaRPr>
          </a:p>
          <a:p>
            <a:r>
              <a:rPr lang="en-US" altLang="zh-CN">
                <a:ea typeface="宋体" panose="02010600030101010101" pitchFamily="2" charset="-122"/>
              </a:rPr>
              <a:t>       3.</a:t>
            </a:r>
            <a:r>
              <a:rPr lang="zh-CN">
                <a:ea typeface="宋体" panose="02010600030101010101" pitchFamily="2" charset="-122"/>
                <a:sym typeface="+mn-ea"/>
              </a:rPr>
              <a:t>如机构下载余额不足，需用户自行支付下载费用</a:t>
            </a:r>
            <a:endParaRPr lang="zh-CN">
              <a:ea typeface="宋体" panose="02010600030101010101" pitchFamily="2" charset="-122"/>
            </a:endParaRPr>
          </a:p>
          <a:p>
            <a:endParaRPr lang="en-US" altLang="zh-CN"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6540" y="3690620"/>
            <a:ext cx="4657725" cy="1427480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47100" y="3869690"/>
            <a:ext cx="1746250" cy="1069340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47100" y="5393690"/>
            <a:ext cx="1746250" cy="1238885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sp>
        <p:nvSpPr>
          <p:cNvPr id="12" name="该机构下的用户，共同享用管理员分配的下载金额；用户登陆后，系统判断该用户是否属于该机构；如属于，…"/>
          <p:cNvSpPr/>
          <p:nvPr/>
        </p:nvSpPr>
        <p:spPr>
          <a:xfrm>
            <a:off x="7359015" y="4022090"/>
            <a:ext cx="1167130" cy="32512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buNone/>
            </a:pPr>
            <a:r>
              <a:rPr lang="en-US" altLang="zh-CN" sz="1800">
                <a:latin typeface="Helvetica"/>
                <a:ea typeface="宋体" panose="02010600030101010101" pitchFamily="2" charset="-122"/>
                <a:cs typeface="Helvetica"/>
              </a:rPr>
              <a:t>2</a:t>
            </a:r>
            <a:r>
              <a:rPr lang="zh-CN" altLang="zh-CN" sz="1800">
                <a:latin typeface="Helvetica"/>
                <a:ea typeface="宋体" panose="02010600030101010101" pitchFamily="2" charset="-122"/>
                <a:cs typeface="Helvetica"/>
              </a:rPr>
              <a:t>机构支付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/>
          <a:srcRect l="1975"/>
          <a:stretch>
            <a:fillRect/>
          </a:stretch>
        </p:blipFill>
        <p:spPr>
          <a:xfrm>
            <a:off x="8547100" y="996315"/>
            <a:ext cx="1735455" cy="2275840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cxnSp>
        <p:nvCxnSpPr>
          <p:cNvPr id="5" name="肘形连接符 4"/>
          <p:cNvCxnSpPr>
            <a:stCxn id="3" idx="3"/>
            <a:endCxn id="10" idx="1"/>
          </p:cNvCxnSpPr>
          <p:nvPr/>
        </p:nvCxnSpPr>
        <p:spPr>
          <a:xfrm>
            <a:off x="6184265" y="4404360"/>
            <a:ext cx="2362835" cy="1609090"/>
          </a:xfrm>
          <a:prstGeom prst="bentConnector3">
            <a:avLst>
              <a:gd name="adj1" fmla="val 50013"/>
            </a:avLst>
          </a:prstGeom>
          <a:noFill/>
          <a:ln w="41275" cap="flat">
            <a:solidFill>
              <a:srgbClr val="EC5C57"/>
            </a:solidFill>
            <a:prstDash val="solid"/>
            <a:miter lim="400000"/>
            <a:tailEnd type="arrow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</p:cxnSp>
      <p:cxnSp>
        <p:nvCxnSpPr>
          <p:cNvPr id="6" name="肘形连接符 5"/>
          <p:cNvCxnSpPr>
            <a:stCxn id="3" idx="3"/>
            <a:endCxn id="8" idx="1"/>
          </p:cNvCxnSpPr>
          <p:nvPr/>
        </p:nvCxnSpPr>
        <p:spPr>
          <a:xfrm>
            <a:off x="6184265" y="4404360"/>
            <a:ext cx="2362835" cy="3175"/>
          </a:xfrm>
          <a:prstGeom prst="bentConnector2">
            <a:avLst/>
          </a:prstGeom>
          <a:noFill/>
          <a:ln w="41275" cap="flat">
            <a:solidFill>
              <a:srgbClr val="EC5C57"/>
            </a:solidFill>
            <a:prstDash val="solid"/>
            <a:miter lim="400000"/>
            <a:tailEnd type="arrow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</p:cxnSp>
      <p:sp>
        <p:nvSpPr>
          <p:cNvPr id="7" name="该机构下的用户，共同享用管理员分配的下载金额；用户登陆后，系统判断该用户是否属于该机构；如属于，…"/>
          <p:cNvSpPr/>
          <p:nvPr/>
        </p:nvSpPr>
        <p:spPr>
          <a:xfrm>
            <a:off x="7359015" y="5657850"/>
            <a:ext cx="1167130" cy="32512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buNone/>
            </a:pPr>
            <a:r>
              <a:rPr lang="en-US" altLang="zh-CN" sz="1800">
                <a:latin typeface="Helvetica"/>
                <a:ea typeface="宋体" panose="02010600030101010101" pitchFamily="2" charset="-122"/>
                <a:cs typeface="Helvetica"/>
              </a:rPr>
              <a:t>3</a:t>
            </a:r>
            <a:r>
              <a:rPr lang="zh-CN" altLang="zh-CN" sz="1800">
                <a:latin typeface="Helvetica"/>
                <a:ea typeface="宋体" panose="02010600030101010101" pitchFamily="2" charset="-122"/>
                <a:cs typeface="Helvetica"/>
              </a:rPr>
              <a:t>个人支付</a:t>
            </a:r>
          </a:p>
        </p:txBody>
      </p:sp>
      <p:cxnSp>
        <p:nvCxnSpPr>
          <p:cNvPr id="11" name="肘形连接符 10"/>
          <p:cNvCxnSpPr>
            <a:stCxn id="3" idx="3"/>
            <a:endCxn id="4" idx="1"/>
          </p:cNvCxnSpPr>
          <p:nvPr/>
        </p:nvCxnSpPr>
        <p:spPr>
          <a:xfrm flipV="1">
            <a:off x="6184265" y="2134235"/>
            <a:ext cx="2362835" cy="2270125"/>
          </a:xfrm>
          <a:prstGeom prst="bentConnector3">
            <a:avLst>
              <a:gd name="adj1" fmla="val 50013"/>
            </a:avLst>
          </a:prstGeom>
          <a:noFill/>
          <a:ln w="41275" cap="flat">
            <a:solidFill>
              <a:srgbClr val="EC5C57"/>
            </a:solidFill>
            <a:prstDash val="solid"/>
            <a:miter lim="400000"/>
            <a:tailEnd type="arrow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</p:cxnSp>
      <p:sp>
        <p:nvSpPr>
          <p:cNvPr id="14" name="该机构下的用户，共同享用管理员分配的下载金额；用户登陆后，系统判断该用户是否属于该机构；如属于，…"/>
          <p:cNvSpPr/>
          <p:nvPr/>
        </p:nvSpPr>
        <p:spPr>
          <a:xfrm>
            <a:off x="7359015" y="1776730"/>
            <a:ext cx="1308735" cy="32512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buNone/>
            </a:pPr>
            <a:r>
              <a:rPr lang="en-US" altLang="zh-CN" sz="1800">
                <a:latin typeface="Helvetica"/>
                <a:ea typeface="宋体" panose="02010600030101010101" pitchFamily="2" charset="-122"/>
                <a:cs typeface="Helvetica"/>
              </a:rPr>
              <a:t>1</a:t>
            </a:r>
            <a:r>
              <a:rPr lang="zh-CN" altLang="zh-CN" sz="1800">
                <a:latin typeface="Helvetica"/>
                <a:ea typeface="宋体" panose="02010600030101010101" pitchFamily="2" charset="-122"/>
                <a:cs typeface="Helvetica"/>
              </a:rPr>
              <a:t>登录账号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成组"/>
          <p:cNvSpPr/>
          <p:nvPr/>
        </p:nvSpPr>
        <p:spPr>
          <a:xfrm>
            <a:off x="1526455" y="414176"/>
            <a:ext cx="2199979" cy="1441116"/>
          </a:xfrm>
          <a:prstGeom prst="rect">
            <a:avLst/>
          </a:prstGeom>
          <a:ln w="3175">
            <a:miter lim="400000"/>
          </a:ln>
        </p:spPr>
        <p:txBody>
          <a:bodyPr lIns="22859" tIns="22859" rIns="22859" bIns="22859"/>
          <a:lstStyle>
            <a:lvl1pPr algn="l" defTabSz="457200">
              <a:defRPr sz="1800">
                <a:solidFill>
                  <a:srgbClr val="A6AAA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功能权限</a:t>
            </a:r>
          </a:p>
        </p:txBody>
      </p:sp>
      <p:sp>
        <p:nvSpPr>
          <p:cNvPr id="422" name="03"/>
          <p:cNvSpPr/>
          <p:nvPr/>
        </p:nvSpPr>
        <p:spPr>
          <a:xfrm>
            <a:off x="476148" y="431800"/>
            <a:ext cx="317704" cy="3302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1800">
                <a:solidFill>
                  <a:srgbClr val="A6AAA9"/>
                </a:solidFill>
              </a:defRPr>
            </a:lvl1pPr>
          </a:lstStyle>
          <a:p>
            <a:r>
              <a:t>03</a:t>
            </a:r>
          </a:p>
        </p:txBody>
      </p:sp>
      <p:sp>
        <p:nvSpPr>
          <p:cNvPr id="423" name="线条"/>
          <p:cNvSpPr/>
          <p:nvPr/>
        </p:nvSpPr>
        <p:spPr>
          <a:xfrm>
            <a:off x="822712" y="596900"/>
            <a:ext cx="576057" cy="0"/>
          </a:xfrm>
          <a:prstGeom prst="line">
            <a:avLst/>
          </a:prstGeom>
          <a:ln w="12700">
            <a:solidFill>
              <a:srgbClr val="AAADAC">
                <a:alpha val="5014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pic>
        <p:nvPicPr>
          <p:cNvPr id="426" name="pasted-image.pdf" descr="pasted-image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94119" y="252126"/>
            <a:ext cx="977901" cy="384748"/>
          </a:xfrm>
          <a:prstGeom prst="rect">
            <a:avLst/>
          </a:prstGeom>
          <a:ln w="3175">
            <a:miter lim="400000"/>
            <a:headEnd/>
            <a:tailEnd/>
          </a:ln>
        </p:spPr>
      </p:pic>
      <p:sp>
        <p:nvSpPr>
          <p:cNvPr id="427" name="在IP段内使用的用户（优先），不需要登录账号，可直接下载；共同享用管理员分配的下载金额"/>
          <p:cNvSpPr/>
          <p:nvPr/>
        </p:nvSpPr>
        <p:spPr>
          <a:xfrm>
            <a:off x="1130935" y="1075690"/>
            <a:ext cx="8605520" cy="224536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zh-CN">
                <a:ea typeface="宋体" panose="02010600030101010101" pitchFamily="2" charset="-122"/>
              </a:rPr>
              <a:t>三、</a:t>
            </a:r>
            <a:r>
              <a:rPr lang="zh-CN">
                <a:ea typeface="宋体" panose="02010600030101010101" pitchFamily="2" charset="-122"/>
                <a:sym typeface="+mn-ea"/>
              </a:rPr>
              <a:t>部分用户开放</a:t>
            </a:r>
            <a:r>
              <a:rPr lang="zh-CN">
                <a:ea typeface="宋体" panose="02010600030101010101" pitchFamily="2" charset="-122"/>
              </a:rPr>
              <a:t>下载权限：</a:t>
            </a:r>
          </a:p>
          <a:p>
            <a:r>
              <a:rPr lang="zh-CN">
                <a:ea typeface="宋体" panose="02010600030101010101" pitchFamily="2" charset="-122"/>
              </a:rPr>
              <a:t>       </a:t>
            </a:r>
          </a:p>
          <a:p>
            <a:r>
              <a:rPr lang="zh-CN">
                <a:ea typeface="宋体" panose="02010600030101010101" pitchFamily="2" charset="-122"/>
              </a:rPr>
              <a:t>       </a:t>
            </a:r>
            <a:r>
              <a:rPr lang="en-US" altLang="zh-CN">
                <a:ea typeface="宋体" panose="02010600030101010101" pitchFamily="2" charset="-122"/>
                <a:sym typeface="+mn-ea"/>
              </a:rPr>
              <a:t>1.</a:t>
            </a:r>
            <a:r>
              <a:rPr lang="zh-CN" altLang="en-US">
                <a:ea typeface="宋体" panose="02010600030101010101" pitchFamily="2" charset="-122"/>
                <a:sym typeface="+mn-ea"/>
              </a:rPr>
              <a:t>如用户未登录，需先登录账号</a:t>
            </a:r>
            <a:endParaRPr lang="zh-CN">
              <a:ea typeface="宋体" panose="02010600030101010101" pitchFamily="2" charset="-122"/>
            </a:endParaRPr>
          </a:p>
          <a:p>
            <a:r>
              <a:rPr lang="zh-CN">
                <a:ea typeface="宋体" panose="02010600030101010101" pitchFamily="2" charset="-122"/>
              </a:rPr>
              <a:t>       </a:t>
            </a:r>
            <a:r>
              <a:rPr lang="en-US" altLang="zh-CN">
                <a:ea typeface="宋体" panose="02010600030101010101" pitchFamily="2" charset="-122"/>
              </a:rPr>
              <a:t>2.</a:t>
            </a:r>
            <a:r>
              <a:rPr lang="zh-CN">
                <a:ea typeface="宋体" panose="02010600030101010101" pitchFamily="2" charset="-122"/>
                <a:sym typeface="+mn-ea"/>
              </a:rPr>
              <a:t>用户登录成功后，有</a:t>
            </a:r>
            <a:r>
              <a:rPr lang="zh-CN">
                <a:ea typeface="宋体" panose="02010600030101010101" pitchFamily="2" charset="-122"/>
              </a:rPr>
              <a:t>机构下载权限的</a:t>
            </a:r>
            <a:r>
              <a:t>用户可直接</a:t>
            </a:r>
          </a:p>
          <a:p>
            <a:r>
              <a:t>          下载</a:t>
            </a:r>
            <a:r>
              <a:rPr lang="en-US"/>
              <a:t>,</a:t>
            </a:r>
            <a:r>
              <a:rPr lang="zh-CN">
                <a:ea typeface="宋体" panose="02010600030101010101" pitchFamily="2" charset="-122"/>
              </a:rPr>
              <a:t>扣除对应机构下载费用</a:t>
            </a:r>
          </a:p>
          <a:p>
            <a:r>
              <a:rPr lang="zh-CN">
                <a:ea typeface="宋体" panose="02010600030101010101" pitchFamily="2" charset="-122"/>
              </a:rPr>
              <a:t>       </a:t>
            </a:r>
            <a:r>
              <a:rPr lang="en-US" altLang="zh-CN">
                <a:ea typeface="宋体" panose="02010600030101010101" pitchFamily="2" charset="-122"/>
              </a:rPr>
              <a:t>3.</a:t>
            </a:r>
            <a:r>
              <a:rPr lang="zh-CN">
                <a:ea typeface="宋体" panose="02010600030101010101" pitchFamily="2" charset="-122"/>
              </a:rPr>
              <a:t>如机构下载余额不足或者用户</a:t>
            </a:r>
            <a:r>
              <a:rPr lang="zh-CN" altLang="en-US">
                <a:ea typeface="宋体" panose="02010600030101010101" pitchFamily="2" charset="-122"/>
                <a:sym typeface="+mn-ea"/>
              </a:rPr>
              <a:t>无机构下载权限的</a:t>
            </a:r>
            <a:endParaRPr lang="zh-CN">
              <a:ea typeface="宋体" panose="02010600030101010101" pitchFamily="2" charset="-122"/>
            </a:endParaRPr>
          </a:p>
          <a:p>
            <a:r>
              <a:rPr lang="zh-CN">
                <a:ea typeface="宋体" panose="02010600030101010101" pitchFamily="2" charset="-122"/>
              </a:rPr>
              <a:t>          需用户自行支付下载费用</a:t>
            </a:r>
          </a:p>
          <a:p>
            <a:r>
              <a:rPr lang="en-US" altLang="zh-CN">
                <a:ea typeface="宋体" panose="02010600030101010101" pitchFamily="2" charset="-122"/>
              </a:rPr>
              <a:t>         </a:t>
            </a:r>
            <a:endParaRPr lang="zh-CN" altLang="en-US">
              <a:ea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6540" y="3690620"/>
            <a:ext cx="4657725" cy="1427480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90610" y="3869690"/>
            <a:ext cx="1746250" cy="1069340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90610" y="5393690"/>
            <a:ext cx="1746250" cy="1238885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sp>
        <p:nvSpPr>
          <p:cNvPr id="15" name="该机构下的用户，共同享用管理员分配的下载金额；用户登陆后，系统判断该用户是否属于该机构；如属于，…"/>
          <p:cNvSpPr/>
          <p:nvPr/>
        </p:nvSpPr>
        <p:spPr>
          <a:xfrm>
            <a:off x="7502525" y="4022090"/>
            <a:ext cx="1167130" cy="32512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buNone/>
            </a:pPr>
            <a:r>
              <a:rPr lang="en-US" altLang="zh-CN" sz="1800">
                <a:latin typeface="Helvetica"/>
                <a:ea typeface="宋体" panose="02010600030101010101" pitchFamily="2" charset="-122"/>
                <a:cs typeface="Helvetica"/>
              </a:rPr>
              <a:t>2</a:t>
            </a:r>
            <a:r>
              <a:rPr lang="zh-CN" altLang="zh-CN" sz="1800">
                <a:latin typeface="Helvetica"/>
                <a:ea typeface="宋体" panose="02010600030101010101" pitchFamily="2" charset="-122"/>
                <a:cs typeface="Helvetica"/>
              </a:rPr>
              <a:t>机构支付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/>
          <a:srcRect l="1975"/>
          <a:stretch>
            <a:fillRect/>
          </a:stretch>
        </p:blipFill>
        <p:spPr>
          <a:xfrm>
            <a:off x="8690610" y="996315"/>
            <a:ext cx="1735455" cy="2275840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cxnSp>
        <p:nvCxnSpPr>
          <p:cNvPr id="17" name="肘形连接符 16"/>
          <p:cNvCxnSpPr>
            <a:stCxn id="7" idx="3"/>
            <a:endCxn id="14" idx="1"/>
          </p:cNvCxnSpPr>
          <p:nvPr/>
        </p:nvCxnSpPr>
        <p:spPr>
          <a:xfrm>
            <a:off x="6184265" y="4404360"/>
            <a:ext cx="2506345" cy="1609090"/>
          </a:xfrm>
          <a:prstGeom prst="bentConnector3">
            <a:avLst>
              <a:gd name="adj1" fmla="val 50013"/>
            </a:avLst>
          </a:prstGeom>
          <a:noFill/>
          <a:ln w="41275" cap="flat">
            <a:solidFill>
              <a:srgbClr val="EC5C57"/>
            </a:solidFill>
            <a:prstDash val="solid"/>
            <a:miter lim="400000"/>
            <a:tailEnd type="arrow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</p:cxnSp>
      <p:cxnSp>
        <p:nvCxnSpPr>
          <p:cNvPr id="18" name="肘形连接符 17"/>
          <p:cNvCxnSpPr>
            <a:stCxn id="7" idx="3"/>
            <a:endCxn id="11" idx="1"/>
          </p:cNvCxnSpPr>
          <p:nvPr/>
        </p:nvCxnSpPr>
        <p:spPr>
          <a:xfrm>
            <a:off x="6184265" y="4404360"/>
            <a:ext cx="2506345" cy="3175"/>
          </a:xfrm>
          <a:prstGeom prst="bentConnector2">
            <a:avLst/>
          </a:prstGeom>
          <a:noFill/>
          <a:ln w="41275" cap="flat">
            <a:solidFill>
              <a:srgbClr val="EC5C57"/>
            </a:solidFill>
            <a:prstDash val="solid"/>
            <a:miter lim="400000"/>
            <a:tailEnd type="arrow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</p:cxnSp>
      <p:sp>
        <p:nvSpPr>
          <p:cNvPr id="19" name="该机构下的用户，共同享用管理员分配的下载金额；用户登陆后，系统判断该用户是否属于该机构；如属于，…"/>
          <p:cNvSpPr/>
          <p:nvPr/>
        </p:nvSpPr>
        <p:spPr>
          <a:xfrm>
            <a:off x="7502525" y="5657850"/>
            <a:ext cx="1167130" cy="32512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buNone/>
            </a:pPr>
            <a:r>
              <a:rPr lang="en-US" altLang="zh-CN" sz="1800">
                <a:latin typeface="Helvetica"/>
                <a:ea typeface="宋体" panose="02010600030101010101" pitchFamily="2" charset="-122"/>
                <a:cs typeface="Helvetica"/>
              </a:rPr>
              <a:t>3</a:t>
            </a:r>
            <a:r>
              <a:rPr lang="zh-CN" altLang="zh-CN" sz="1800">
                <a:latin typeface="Helvetica"/>
                <a:ea typeface="宋体" panose="02010600030101010101" pitchFamily="2" charset="-122"/>
                <a:cs typeface="Helvetica"/>
              </a:rPr>
              <a:t>个人支付</a:t>
            </a:r>
          </a:p>
        </p:txBody>
      </p:sp>
      <p:cxnSp>
        <p:nvCxnSpPr>
          <p:cNvPr id="20" name="肘形连接符 19"/>
          <p:cNvCxnSpPr>
            <a:stCxn id="7" idx="3"/>
            <a:endCxn id="16" idx="1"/>
          </p:cNvCxnSpPr>
          <p:nvPr/>
        </p:nvCxnSpPr>
        <p:spPr>
          <a:xfrm flipV="1">
            <a:off x="6184265" y="2134235"/>
            <a:ext cx="2506345" cy="2270125"/>
          </a:xfrm>
          <a:prstGeom prst="bentConnector3">
            <a:avLst>
              <a:gd name="adj1" fmla="val 50013"/>
            </a:avLst>
          </a:prstGeom>
          <a:noFill/>
          <a:ln w="41275" cap="flat">
            <a:solidFill>
              <a:srgbClr val="EC5C57"/>
            </a:solidFill>
            <a:prstDash val="solid"/>
            <a:miter lim="400000"/>
            <a:tailEnd type="arrow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</p:cxnSp>
      <p:sp>
        <p:nvSpPr>
          <p:cNvPr id="21" name="该机构下的用户，共同享用管理员分配的下载金额；用户登陆后，系统判断该用户是否属于该机构；如属于，…"/>
          <p:cNvSpPr/>
          <p:nvPr/>
        </p:nvSpPr>
        <p:spPr>
          <a:xfrm>
            <a:off x="7502525" y="1776730"/>
            <a:ext cx="1308735" cy="32512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buNone/>
            </a:pPr>
            <a:r>
              <a:rPr lang="en-US" altLang="zh-CN" sz="1800">
                <a:latin typeface="Helvetica"/>
                <a:ea typeface="宋体" panose="02010600030101010101" pitchFamily="2" charset="-122"/>
                <a:cs typeface="Helvetica"/>
              </a:rPr>
              <a:t>1</a:t>
            </a:r>
            <a:r>
              <a:rPr lang="zh-CN" altLang="zh-CN" sz="1800">
                <a:latin typeface="Helvetica"/>
                <a:ea typeface="宋体" panose="02010600030101010101" pitchFamily="2" charset="-122"/>
                <a:cs typeface="Helvetica"/>
              </a:rPr>
              <a:t>登录账号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pasted-image.png" descr="pasted-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8805" y="3906520"/>
            <a:ext cx="4694555" cy="1023620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sp>
        <p:nvSpPr>
          <p:cNvPr id="437" name="成组"/>
          <p:cNvSpPr/>
          <p:nvPr/>
        </p:nvSpPr>
        <p:spPr>
          <a:xfrm>
            <a:off x="1526455" y="414176"/>
            <a:ext cx="2199979" cy="1441116"/>
          </a:xfrm>
          <a:prstGeom prst="rect">
            <a:avLst/>
          </a:prstGeom>
          <a:ln w="3175">
            <a:miter lim="400000"/>
          </a:ln>
        </p:spPr>
        <p:txBody>
          <a:bodyPr lIns="22859" tIns="22859" rIns="22859" bIns="22859"/>
          <a:lstStyle>
            <a:lvl1pPr algn="l" defTabSz="457200">
              <a:defRPr sz="1800">
                <a:solidFill>
                  <a:srgbClr val="A6AAA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功能权限</a:t>
            </a:r>
          </a:p>
        </p:txBody>
      </p:sp>
      <p:sp>
        <p:nvSpPr>
          <p:cNvPr id="438" name="03"/>
          <p:cNvSpPr/>
          <p:nvPr/>
        </p:nvSpPr>
        <p:spPr>
          <a:xfrm>
            <a:off x="476148" y="431800"/>
            <a:ext cx="317704" cy="3302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1800">
                <a:solidFill>
                  <a:srgbClr val="A6AAA9"/>
                </a:solidFill>
              </a:defRPr>
            </a:lvl1pPr>
          </a:lstStyle>
          <a:p>
            <a:r>
              <a:t>03</a:t>
            </a:r>
          </a:p>
        </p:txBody>
      </p:sp>
      <p:sp>
        <p:nvSpPr>
          <p:cNvPr id="439" name="线条"/>
          <p:cNvSpPr/>
          <p:nvPr/>
        </p:nvSpPr>
        <p:spPr>
          <a:xfrm>
            <a:off x="822712" y="596900"/>
            <a:ext cx="576057" cy="0"/>
          </a:xfrm>
          <a:prstGeom prst="line">
            <a:avLst/>
          </a:prstGeom>
          <a:ln w="12700">
            <a:solidFill>
              <a:srgbClr val="AAADAC">
                <a:alpha val="5014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440" name="6.收藏"/>
          <p:cNvSpPr/>
          <p:nvPr/>
        </p:nvSpPr>
        <p:spPr>
          <a:xfrm>
            <a:off x="5400774" y="414009"/>
            <a:ext cx="1390452" cy="6477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6.收藏</a:t>
            </a:r>
          </a:p>
        </p:txBody>
      </p:sp>
      <p:sp>
        <p:nvSpPr>
          <p:cNvPr id="441" name="用户登录个人账号后，直接点击页面上的收藏按钮，即可收藏单曲、唱片，收藏的内容"/>
          <p:cNvSpPr/>
          <p:nvPr/>
        </p:nvSpPr>
        <p:spPr>
          <a:xfrm>
            <a:off x="1083651" y="1344761"/>
            <a:ext cx="10787968" cy="32512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b="1"/>
              <a:t>用户</a:t>
            </a:r>
            <a:r>
              <a:rPr lang="zh-CN" b="1">
                <a:ea typeface="宋体" panose="02010600030101010101" pitchFamily="2" charset="-122"/>
              </a:rPr>
              <a:t>成功</a:t>
            </a:r>
            <a:r>
              <a:rPr b="1"/>
              <a:t>登录账号后</a:t>
            </a:r>
            <a:r>
              <a:rPr lang="zh-CN" b="1">
                <a:ea typeface="宋体" panose="02010600030101010101" pitchFamily="2" charset="-122"/>
              </a:rPr>
              <a:t>，可</a:t>
            </a:r>
            <a:r>
              <a:rPr b="1"/>
              <a:t>点击收藏按钮收藏单曲、唱片</a:t>
            </a:r>
            <a:r>
              <a:rPr lang="zh-CN" b="1">
                <a:ea typeface="宋体" panose="02010600030101010101" pitchFamily="2" charset="-122"/>
              </a:rPr>
              <a:t>、视频</a:t>
            </a:r>
            <a:endParaRPr b="1"/>
          </a:p>
        </p:txBody>
      </p:sp>
      <p:pic>
        <p:nvPicPr>
          <p:cNvPr id="442" name="pasted-image.pdf" descr="pasted-image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94119" y="252126"/>
            <a:ext cx="977901" cy="384748"/>
          </a:xfrm>
          <a:prstGeom prst="rect">
            <a:avLst/>
          </a:prstGeom>
          <a:ln w="3175">
            <a:miter lim="400000"/>
            <a:headEnd/>
            <a:tailEnd/>
          </a:ln>
        </p:spPr>
      </p:pic>
      <p:sp>
        <p:nvSpPr>
          <p:cNvPr id="6" name="形状"/>
          <p:cNvSpPr/>
          <p:nvPr/>
        </p:nvSpPr>
        <p:spPr>
          <a:xfrm>
            <a:off x="1310965" y="2377639"/>
            <a:ext cx="216771" cy="2167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4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用户登录个人账号后，直接点击页面上的收藏按钮，即可收藏单曲、唱片，收藏的内容"/>
          <p:cNvSpPr/>
          <p:nvPr/>
        </p:nvSpPr>
        <p:spPr>
          <a:xfrm>
            <a:off x="1678940" y="2377440"/>
            <a:ext cx="6826885" cy="32512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zh-CN">
                <a:ea typeface="宋体" panose="02010600030101010101" pitchFamily="2" charset="-122"/>
                <a:sym typeface="+mn-ea"/>
              </a:rPr>
              <a:t>查看已收藏内容的路径</a:t>
            </a:r>
            <a:r>
              <a:rPr>
                <a:sym typeface="+mn-ea"/>
              </a:rPr>
              <a:t>：我的-我的</a:t>
            </a:r>
            <a:r>
              <a:rPr lang="zh-CN">
                <a:ea typeface="宋体" panose="02010600030101010101" pitchFamily="2" charset="-122"/>
                <a:sym typeface="+mn-ea"/>
              </a:rPr>
              <a:t>喜欢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96255" y="3274060"/>
            <a:ext cx="1165860" cy="2289175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22160" y="3274060"/>
            <a:ext cx="4409440" cy="2714625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sp>
        <p:nvSpPr>
          <p:cNvPr id="448" name="线条"/>
          <p:cNvSpPr/>
          <p:nvPr/>
        </p:nvSpPr>
        <p:spPr>
          <a:xfrm>
            <a:off x="6413500" y="4004310"/>
            <a:ext cx="851535" cy="635"/>
          </a:xfrm>
          <a:prstGeom prst="line">
            <a:avLst/>
          </a:prstGeom>
          <a:ln w="38100">
            <a:solidFill>
              <a:schemeClr val="accent5">
                <a:hueOff val="-444211"/>
                <a:satOff val="-14900"/>
                <a:lumOff val="22857"/>
              </a:schemeClr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445" name="线条"/>
          <p:cNvSpPr/>
          <p:nvPr/>
        </p:nvSpPr>
        <p:spPr>
          <a:xfrm rot="21420000">
            <a:off x="4836795" y="4013200"/>
            <a:ext cx="829945" cy="55245"/>
          </a:xfrm>
          <a:prstGeom prst="line">
            <a:avLst/>
          </a:prstGeom>
          <a:ln w="38100">
            <a:solidFill>
              <a:schemeClr val="accent5">
                <a:hueOff val="-444211"/>
                <a:satOff val="-14900"/>
                <a:lumOff val="22857"/>
              </a:schemeClr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成组"/>
          <p:cNvSpPr/>
          <p:nvPr/>
        </p:nvSpPr>
        <p:spPr>
          <a:xfrm>
            <a:off x="1526455" y="414176"/>
            <a:ext cx="2199979" cy="1441116"/>
          </a:xfrm>
          <a:prstGeom prst="rect">
            <a:avLst/>
          </a:prstGeom>
          <a:ln w="3175">
            <a:miter lim="400000"/>
          </a:ln>
        </p:spPr>
        <p:txBody>
          <a:bodyPr lIns="22859" tIns="22859" rIns="22859" bIns="22859"/>
          <a:lstStyle>
            <a:lvl1pPr algn="l" defTabSz="457200">
              <a:defRPr sz="1800">
                <a:solidFill>
                  <a:srgbClr val="A6AAA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功能权限</a:t>
            </a:r>
          </a:p>
        </p:txBody>
      </p:sp>
      <p:sp>
        <p:nvSpPr>
          <p:cNvPr id="452" name="03"/>
          <p:cNvSpPr/>
          <p:nvPr/>
        </p:nvSpPr>
        <p:spPr>
          <a:xfrm>
            <a:off x="476148" y="431800"/>
            <a:ext cx="317704" cy="3302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1800">
                <a:solidFill>
                  <a:srgbClr val="A6AAA9"/>
                </a:solidFill>
              </a:defRPr>
            </a:lvl1pPr>
          </a:lstStyle>
          <a:p>
            <a:r>
              <a:t>03</a:t>
            </a:r>
          </a:p>
        </p:txBody>
      </p:sp>
      <p:sp>
        <p:nvSpPr>
          <p:cNvPr id="453" name="线条"/>
          <p:cNvSpPr/>
          <p:nvPr/>
        </p:nvSpPr>
        <p:spPr>
          <a:xfrm>
            <a:off x="822712" y="596900"/>
            <a:ext cx="576057" cy="0"/>
          </a:xfrm>
          <a:prstGeom prst="line">
            <a:avLst/>
          </a:prstGeom>
          <a:ln w="12700">
            <a:solidFill>
              <a:srgbClr val="AAADAC">
                <a:alpha val="5014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454" name="7.订阅"/>
          <p:cNvSpPr/>
          <p:nvPr/>
        </p:nvSpPr>
        <p:spPr>
          <a:xfrm>
            <a:off x="5401409" y="431789"/>
            <a:ext cx="1390452" cy="6477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7.订阅</a:t>
            </a:r>
          </a:p>
        </p:txBody>
      </p:sp>
      <p:sp>
        <p:nvSpPr>
          <p:cNvPr id="455" name="艺术家、厂牌提供订阅服务，点击页面上的“订阅”按钮，即可订阅艺术家和厂牌，当该艺术家、…"/>
          <p:cNvSpPr/>
          <p:nvPr/>
        </p:nvSpPr>
        <p:spPr>
          <a:xfrm>
            <a:off x="988401" y="1395373"/>
            <a:ext cx="10787968" cy="325120"/>
          </a:xfrm>
          <a:prstGeom prst="rect">
            <a:avLst/>
          </a:prstGeom>
          <a:ln w="3175">
            <a:miter lim="400000"/>
          </a:ln>
        </p:spPr>
        <p:txBody>
          <a:bodyPr lIns="25400" tIns="25400" rIns="25400" bIns="25400" anchor="ctr">
            <a:spAutoFit/>
          </a:bodyPr>
          <a:lstStyle/>
          <a:p>
            <a: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 b="1">
                <a:ea typeface="宋体" panose="02010600030101010101" pitchFamily="2" charset="-122"/>
              </a:rPr>
              <a:t>在</a:t>
            </a:r>
            <a:r>
              <a:rPr b="1"/>
              <a:t>艺术家</a:t>
            </a:r>
            <a:r>
              <a:rPr lang="zh-CN" b="1">
                <a:ea typeface="宋体" panose="02010600030101010101" pitchFamily="2" charset="-122"/>
              </a:rPr>
              <a:t>和</a:t>
            </a:r>
            <a:r>
              <a:rPr b="1"/>
              <a:t>厂牌</a:t>
            </a:r>
            <a:r>
              <a:rPr lang="zh-CN" b="1">
                <a:ea typeface="宋体" panose="02010600030101010101" pitchFamily="2" charset="-122"/>
              </a:rPr>
              <a:t>模块给用户</a:t>
            </a:r>
            <a:r>
              <a:rPr b="1"/>
              <a:t>提供</a:t>
            </a:r>
            <a:r>
              <a:rPr lang="zh-CN" b="1">
                <a:ea typeface="宋体" panose="02010600030101010101" pitchFamily="2" charset="-122"/>
              </a:rPr>
              <a:t>了</a:t>
            </a:r>
            <a:r>
              <a:rPr b="1"/>
              <a:t>订阅服务，</a:t>
            </a:r>
            <a:r>
              <a:rPr lang="zh-CN" b="1">
                <a:ea typeface="宋体" panose="02010600030101010101" pitchFamily="2" charset="-122"/>
              </a:rPr>
              <a:t>用户</a:t>
            </a:r>
            <a:r>
              <a:rPr b="1"/>
              <a:t>可订阅</a:t>
            </a:r>
            <a:r>
              <a:rPr lang="zh-CN" b="1">
                <a:ea typeface="宋体" panose="02010600030101010101" pitchFamily="2" charset="-122"/>
              </a:rPr>
              <a:t>感兴趣的</a:t>
            </a:r>
            <a:r>
              <a:rPr b="1"/>
              <a:t>艺术家</a:t>
            </a:r>
            <a:r>
              <a:rPr lang="zh-CN" b="1">
                <a:ea typeface="宋体" panose="02010600030101010101" pitchFamily="2" charset="-122"/>
              </a:rPr>
              <a:t>或</a:t>
            </a:r>
            <a:r>
              <a:rPr b="1"/>
              <a:t>厂牌</a:t>
            </a:r>
            <a:r>
              <a:rPr lang="zh-CN" b="1">
                <a:ea typeface="宋体" panose="02010600030101010101" pitchFamily="2" charset="-122"/>
              </a:rPr>
              <a:t>。</a:t>
            </a:r>
            <a:endParaRPr b="1"/>
          </a:p>
        </p:txBody>
      </p:sp>
      <p:pic>
        <p:nvPicPr>
          <p:cNvPr id="456" name="pasted-image.pdf" descr="pasted-image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94119" y="252126"/>
            <a:ext cx="977901" cy="384748"/>
          </a:xfrm>
          <a:prstGeom prst="rect">
            <a:avLst/>
          </a:prstGeom>
          <a:ln w="3175">
            <a:miter lim="400000"/>
            <a:headEnd/>
            <a:tailEnd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5195" y="3382010"/>
            <a:ext cx="4475480" cy="956310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sp>
        <p:nvSpPr>
          <p:cNvPr id="460" name="线条"/>
          <p:cNvSpPr/>
          <p:nvPr/>
        </p:nvSpPr>
        <p:spPr>
          <a:xfrm>
            <a:off x="2780665" y="4035425"/>
            <a:ext cx="2817495" cy="635"/>
          </a:xfrm>
          <a:prstGeom prst="line">
            <a:avLst/>
          </a:prstGeom>
          <a:ln w="38100">
            <a:solidFill>
              <a:schemeClr val="accent5">
                <a:hueOff val="-444211"/>
                <a:satOff val="-14900"/>
                <a:lumOff val="22857"/>
              </a:schemeClr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5195" y="4551045"/>
            <a:ext cx="4474845" cy="1012190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sp>
        <p:nvSpPr>
          <p:cNvPr id="5" name="线条"/>
          <p:cNvSpPr/>
          <p:nvPr/>
        </p:nvSpPr>
        <p:spPr>
          <a:xfrm>
            <a:off x="2780665" y="5057140"/>
            <a:ext cx="2817495" cy="635"/>
          </a:xfrm>
          <a:prstGeom prst="line">
            <a:avLst/>
          </a:prstGeom>
          <a:ln w="38100">
            <a:solidFill>
              <a:schemeClr val="accent5">
                <a:hueOff val="-444211"/>
                <a:satOff val="-14899"/>
                <a:lumOff val="22857"/>
              </a:schemeClr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2" name="在个人中心-我的-我的订阅中可以看到上新提示；"/>
          <p:cNvSpPr/>
          <p:nvPr/>
        </p:nvSpPr>
        <p:spPr>
          <a:xfrm>
            <a:off x="1398905" y="2358390"/>
            <a:ext cx="8385175" cy="32512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zh-CN">
                <a:ea typeface="宋体" panose="02010600030101010101" pitchFamily="2" charset="-122"/>
              </a:rPr>
              <a:t>查看已订阅内容的路径：</a:t>
            </a:r>
            <a:r>
              <a:t>我的-我的订阅</a:t>
            </a:r>
          </a:p>
        </p:txBody>
      </p:sp>
      <p:sp>
        <p:nvSpPr>
          <p:cNvPr id="6" name="形状"/>
          <p:cNvSpPr/>
          <p:nvPr/>
        </p:nvSpPr>
        <p:spPr>
          <a:xfrm>
            <a:off x="1129990" y="2413199"/>
            <a:ext cx="216771" cy="2167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5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11035" y="3310255"/>
            <a:ext cx="4160520" cy="2379980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sp>
        <p:nvSpPr>
          <p:cNvPr id="462" name="线条"/>
          <p:cNvSpPr/>
          <p:nvPr/>
        </p:nvSpPr>
        <p:spPr>
          <a:xfrm>
            <a:off x="6616991" y="4035181"/>
            <a:ext cx="768488" cy="1"/>
          </a:xfrm>
          <a:prstGeom prst="line">
            <a:avLst/>
          </a:prstGeom>
          <a:ln w="38100">
            <a:solidFill>
              <a:schemeClr val="accent5">
                <a:hueOff val="-444211"/>
                <a:satOff val="-14900"/>
                <a:lumOff val="22857"/>
              </a:schemeClr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96255" y="3274060"/>
            <a:ext cx="1165860" cy="2289175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13070" y="3806190"/>
            <a:ext cx="1165860" cy="2289175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pic>
        <p:nvPicPr>
          <p:cNvPr id="465" name="pasted-image.png" descr="pasted-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47865" y="3949700"/>
            <a:ext cx="3663950" cy="2136140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pic>
        <p:nvPicPr>
          <p:cNvPr id="466" name="pasted-image.png" descr="pasted-imag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79741" y="4122677"/>
            <a:ext cx="3936302" cy="1441115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sp>
        <p:nvSpPr>
          <p:cNvPr id="467" name="成组"/>
          <p:cNvSpPr/>
          <p:nvPr/>
        </p:nvSpPr>
        <p:spPr>
          <a:xfrm>
            <a:off x="1526455" y="414176"/>
            <a:ext cx="2199979" cy="1441116"/>
          </a:xfrm>
          <a:prstGeom prst="rect">
            <a:avLst/>
          </a:prstGeom>
          <a:ln w="3175">
            <a:miter lim="400000"/>
          </a:ln>
        </p:spPr>
        <p:txBody>
          <a:bodyPr lIns="22859" tIns="22859" rIns="22859" bIns="22859"/>
          <a:lstStyle>
            <a:lvl1pPr algn="l" defTabSz="457200">
              <a:defRPr sz="1800">
                <a:solidFill>
                  <a:srgbClr val="A6AAA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功能权限</a:t>
            </a:r>
          </a:p>
        </p:txBody>
      </p:sp>
      <p:sp>
        <p:nvSpPr>
          <p:cNvPr id="468" name="03"/>
          <p:cNvSpPr/>
          <p:nvPr/>
        </p:nvSpPr>
        <p:spPr>
          <a:xfrm>
            <a:off x="476148" y="431800"/>
            <a:ext cx="317704" cy="3302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1800">
                <a:solidFill>
                  <a:srgbClr val="A6AAA9"/>
                </a:solidFill>
              </a:defRPr>
            </a:lvl1pPr>
          </a:lstStyle>
          <a:p>
            <a:r>
              <a:t>03</a:t>
            </a:r>
          </a:p>
        </p:txBody>
      </p:sp>
      <p:sp>
        <p:nvSpPr>
          <p:cNvPr id="469" name="线条"/>
          <p:cNvSpPr/>
          <p:nvPr/>
        </p:nvSpPr>
        <p:spPr>
          <a:xfrm>
            <a:off x="822712" y="596900"/>
            <a:ext cx="576057" cy="0"/>
          </a:xfrm>
          <a:prstGeom prst="line">
            <a:avLst/>
          </a:prstGeom>
          <a:ln w="12700">
            <a:solidFill>
              <a:srgbClr val="AAADAC">
                <a:alpha val="5014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470" name="8.创建收藏夹"/>
          <p:cNvSpPr/>
          <p:nvPr/>
        </p:nvSpPr>
        <p:spPr>
          <a:xfrm>
            <a:off x="4714974" y="431789"/>
            <a:ext cx="2762052" cy="6477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8.创建收藏夹</a:t>
            </a:r>
          </a:p>
        </p:txBody>
      </p:sp>
      <p:sp>
        <p:nvSpPr>
          <p:cNvPr id="471" name="创建：用户登录账号后，可点击唱片、单曲后的“添加到唱片夹”按钮，将喜欢的内容添加到…"/>
          <p:cNvSpPr/>
          <p:nvPr/>
        </p:nvSpPr>
        <p:spPr>
          <a:xfrm>
            <a:off x="1447165" y="1901825"/>
            <a:ext cx="9797415" cy="32512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创建：用户</a:t>
            </a:r>
            <a:r>
              <a:rPr lang="zh-CN">
                <a:ea typeface="宋体" panose="02010600030101010101" pitchFamily="2" charset="-122"/>
                <a:sym typeface="+mn-ea"/>
              </a:rPr>
              <a:t>成功</a:t>
            </a:r>
            <a:r>
              <a:t>登录账号</a:t>
            </a:r>
            <a:r>
              <a:rPr lang="zh-CN">
                <a:ea typeface="宋体" panose="02010600030101010101" pitchFamily="2" charset="-122"/>
              </a:rPr>
              <a:t>后</a:t>
            </a:r>
            <a:r>
              <a:t>，可将喜欢的</a:t>
            </a:r>
            <a:r>
              <a:rPr>
                <a:sym typeface="+mn-ea"/>
              </a:rPr>
              <a:t>唱片、单曲</a:t>
            </a:r>
            <a:r>
              <a:t>添加到自行创建的唱片夹</a:t>
            </a:r>
            <a:r>
              <a:rPr lang="zh-CN">
                <a:ea typeface="宋体" panose="02010600030101010101" pitchFamily="2" charset="-122"/>
              </a:rPr>
              <a:t>内</a:t>
            </a:r>
          </a:p>
        </p:txBody>
      </p:sp>
      <p:pic>
        <p:nvPicPr>
          <p:cNvPr id="472" name="pasted-image.pdf" descr="pasted-image.pd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94119" y="252126"/>
            <a:ext cx="977901" cy="384748"/>
          </a:xfrm>
          <a:prstGeom prst="rect">
            <a:avLst/>
          </a:prstGeom>
          <a:ln w="3175">
            <a:miter lim="400000"/>
            <a:headEnd/>
            <a:tailEnd/>
          </a:ln>
        </p:spPr>
      </p:pic>
      <p:sp>
        <p:nvSpPr>
          <p:cNvPr id="473" name="形状"/>
          <p:cNvSpPr/>
          <p:nvPr/>
        </p:nvSpPr>
        <p:spPr>
          <a:xfrm>
            <a:off x="1158565" y="1908107"/>
            <a:ext cx="216771" cy="2167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6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4" name="管理：在个人中心-我的-我的唱片夹中，可对单曲夹、唱片夹进行管理，可更换夹子封面，…"/>
          <p:cNvSpPr/>
          <p:nvPr/>
        </p:nvSpPr>
        <p:spPr>
          <a:xfrm>
            <a:off x="1447165" y="2588260"/>
            <a:ext cx="9663430" cy="59944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管理：</a:t>
            </a:r>
            <a:r>
              <a:rPr lang="zh-CN">
                <a:ea typeface="宋体" panose="02010600030101010101" pitchFamily="2" charset="-122"/>
              </a:rPr>
              <a:t>在</a:t>
            </a:r>
            <a:r>
              <a:t>我的唱片夹中，</a:t>
            </a:r>
            <a:r>
              <a:rPr lang="zh-CN">
                <a:ea typeface="宋体" panose="02010600030101010101" pitchFamily="2" charset="-122"/>
              </a:rPr>
              <a:t>用户不但</a:t>
            </a:r>
            <a:r>
              <a:t>可对单曲</a:t>
            </a:r>
            <a:r>
              <a:rPr lang="en-US"/>
              <a:t>/</a:t>
            </a:r>
            <a:r>
              <a:rPr lang="zh-CN">
                <a:ea typeface="宋体" panose="02010600030101010101" pitchFamily="2" charset="-122"/>
              </a:rPr>
              <a:t>唱片收藏</a:t>
            </a:r>
            <a:r>
              <a:t>夹</a:t>
            </a:r>
            <a:r>
              <a:rPr lang="zh-CN">
                <a:ea typeface="宋体" panose="02010600030101010101" pitchFamily="2" charset="-122"/>
              </a:rPr>
              <a:t>的内容</a:t>
            </a:r>
            <a:r>
              <a:t>进行管理，</a:t>
            </a:r>
            <a:r>
              <a:rPr lang="zh-CN">
                <a:ea typeface="宋体" panose="02010600030101010101" pitchFamily="2" charset="-122"/>
              </a:rPr>
              <a:t>还</a:t>
            </a:r>
            <a:r>
              <a:t>可</a:t>
            </a:r>
            <a:r>
              <a:rPr lang="zh-CN">
                <a:ea typeface="宋体" panose="02010600030101010101" pitchFamily="2" charset="-122"/>
              </a:rPr>
              <a:t>以</a:t>
            </a:r>
            <a:r>
              <a:t>更换</a:t>
            </a:r>
            <a:r>
              <a:rPr lang="zh-CN">
                <a:ea typeface="宋体" panose="02010600030101010101" pitchFamily="2" charset="-122"/>
              </a:rPr>
              <a:t>收藏夹</a:t>
            </a:r>
            <a:r>
              <a:t>封面，对</a:t>
            </a:r>
            <a:r>
              <a:rPr lang="zh-CN">
                <a:ea typeface="宋体" panose="02010600030101010101" pitchFamily="2" charset="-122"/>
              </a:rPr>
              <a:t>收藏夹</a:t>
            </a:r>
            <a:r>
              <a:t>进行新增、删除、移动等操作；</a:t>
            </a:r>
          </a:p>
        </p:txBody>
      </p:sp>
      <p:sp>
        <p:nvSpPr>
          <p:cNvPr id="475" name="形状"/>
          <p:cNvSpPr/>
          <p:nvPr/>
        </p:nvSpPr>
        <p:spPr>
          <a:xfrm>
            <a:off x="1182060" y="2617074"/>
            <a:ext cx="216771" cy="2167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6" cstate="print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6" name="线条"/>
          <p:cNvSpPr/>
          <p:nvPr/>
        </p:nvSpPr>
        <p:spPr>
          <a:xfrm>
            <a:off x="5005292" y="4587526"/>
            <a:ext cx="768488" cy="1"/>
          </a:xfrm>
          <a:prstGeom prst="line">
            <a:avLst/>
          </a:prstGeom>
          <a:ln w="38100">
            <a:solidFill>
              <a:schemeClr val="accent5">
                <a:hueOff val="-444211"/>
                <a:satOff val="-14900"/>
                <a:lumOff val="22857"/>
              </a:schemeClr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477" name="线条"/>
          <p:cNvSpPr/>
          <p:nvPr/>
        </p:nvSpPr>
        <p:spPr>
          <a:xfrm>
            <a:off x="6385560" y="4587240"/>
            <a:ext cx="2846070" cy="635"/>
          </a:xfrm>
          <a:prstGeom prst="line">
            <a:avLst/>
          </a:prstGeom>
          <a:ln w="38100">
            <a:solidFill>
              <a:schemeClr val="accent5">
                <a:hueOff val="-444211"/>
                <a:satOff val="-14900"/>
                <a:lumOff val="22857"/>
              </a:schemeClr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79525" y="4871720"/>
            <a:ext cx="3936365" cy="1214120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0" dist="25400" dir="5400000" rotWithShape="0">
              <a:srgbClr val="000000">
                <a:alpha val="44000"/>
              </a:srgbClr>
            </a:outerShdw>
          </a:effectLst>
        </p:spPr>
      </p:pic>
      <p:sp>
        <p:nvSpPr>
          <p:cNvPr id="3" name="线条"/>
          <p:cNvSpPr/>
          <p:nvPr/>
        </p:nvSpPr>
        <p:spPr>
          <a:xfrm>
            <a:off x="4246245" y="5694045"/>
            <a:ext cx="1671320" cy="635"/>
          </a:xfrm>
          <a:prstGeom prst="line">
            <a:avLst/>
          </a:prstGeom>
          <a:ln w="38100">
            <a:solidFill>
              <a:schemeClr val="accent5">
                <a:hueOff val="-444211"/>
                <a:satOff val="-14899"/>
                <a:lumOff val="22857"/>
              </a:schemeClr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流程图: 可选过程 10"/>
          <p:cNvSpPr/>
          <p:nvPr/>
        </p:nvSpPr>
        <p:spPr>
          <a:xfrm>
            <a:off x="3542665" y="5404485"/>
            <a:ext cx="4536440" cy="504190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vertOverflow="overflow" horzOverflow="overflow" vert="horz" wrap="square" lIns="25400" tIns="25400" rIns="25400" bIns="25400" numCol="1" spcCol="38100" rtlCol="0" anchor="ctr" forceAA="0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流程图: 可选过程 9"/>
          <p:cNvSpPr/>
          <p:nvPr/>
        </p:nvSpPr>
        <p:spPr>
          <a:xfrm>
            <a:off x="3559175" y="4703445"/>
            <a:ext cx="4536440" cy="504190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vertOverflow="overflow" horzOverflow="overflow" vert="horz" wrap="square" lIns="25400" tIns="25400" rIns="25400" bIns="25400" numCol="1" spcCol="38100" rtlCol="0" anchor="ctr" forceAA="0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" name="流程图: 可选过程 8"/>
          <p:cNvSpPr/>
          <p:nvPr/>
        </p:nvSpPr>
        <p:spPr>
          <a:xfrm>
            <a:off x="3575685" y="4002405"/>
            <a:ext cx="4536440" cy="504190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vertOverflow="overflow" horzOverflow="overflow" vert="horz" wrap="square" lIns="25400" tIns="25400" rIns="25400" bIns="25400" numCol="1" spcCol="38100" rtlCol="0" anchor="ctr" forceAA="0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流程图: 可选过程 7"/>
          <p:cNvSpPr/>
          <p:nvPr/>
        </p:nvSpPr>
        <p:spPr>
          <a:xfrm>
            <a:off x="3575685" y="3289300"/>
            <a:ext cx="4536440" cy="504190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vertOverflow="overflow" horzOverflow="overflow" vert="horz" wrap="square" lIns="25400" tIns="25400" rIns="25400" bIns="25400" numCol="1" spcCol="38100" rtlCol="0" anchor="ctr" forceAA="0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流程图: 可选过程 6"/>
          <p:cNvSpPr/>
          <p:nvPr/>
        </p:nvSpPr>
        <p:spPr>
          <a:xfrm>
            <a:off x="3575685" y="2564765"/>
            <a:ext cx="4536440" cy="504190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vertOverflow="overflow" horzOverflow="overflow" vert="horz" wrap="square" lIns="25400" tIns="25400" rIns="25400" bIns="25400" numCol="1" spcCol="38100" rtlCol="0" anchor="ctr" forceAA="0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2" name="成组"/>
          <p:cNvSpPr/>
          <p:nvPr/>
        </p:nvSpPr>
        <p:spPr>
          <a:xfrm>
            <a:off x="1526455" y="414176"/>
            <a:ext cx="2199979" cy="1441116"/>
          </a:xfrm>
          <a:prstGeom prst="rect">
            <a:avLst/>
          </a:prstGeom>
          <a:ln w="3175">
            <a:miter lim="400000"/>
          </a:ln>
        </p:spPr>
        <p:txBody>
          <a:bodyPr lIns="22859" tIns="22859" rIns="22859" bIns="22859"/>
          <a:lstStyle>
            <a:lvl1pPr algn="l" defTabSz="457200">
              <a:defRPr sz="1800">
                <a:solidFill>
                  <a:srgbClr val="A6AAA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网站结构介绍</a:t>
            </a:r>
          </a:p>
        </p:txBody>
      </p:sp>
      <p:sp>
        <p:nvSpPr>
          <p:cNvPr id="183" name="01"/>
          <p:cNvSpPr/>
          <p:nvPr/>
        </p:nvSpPr>
        <p:spPr>
          <a:xfrm>
            <a:off x="476148" y="431800"/>
            <a:ext cx="317704" cy="3302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1800">
                <a:solidFill>
                  <a:srgbClr val="A6AAA9"/>
                </a:solidFill>
              </a:defRPr>
            </a:lvl1pPr>
          </a:lstStyle>
          <a:p>
            <a:r>
              <a:t>01</a:t>
            </a:r>
          </a:p>
        </p:txBody>
      </p:sp>
      <p:sp>
        <p:nvSpPr>
          <p:cNvPr id="184" name="线条"/>
          <p:cNvSpPr/>
          <p:nvPr/>
        </p:nvSpPr>
        <p:spPr>
          <a:xfrm>
            <a:off x="822712" y="596900"/>
            <a:ext cx="576057" cy="0"/>
          </a:xfrm>
          <a:prstGeom prst="line">
            <a:avLst/>
          </a:prstGeom>
          <a:ln w="12700">
            <a:solidFill>
              <a:srgbClr val="AAADAC">
                <a:alpha val="5014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185" name="库客艺术中心"/>
          <p:cNvSpPr/>
          <p:nvPr/>
        </p:nvSpPr>
        <p:spPr>
          <a:xfrm>
            <a:off x="4507865" y="815647"/>
            <a:ext cx="2794000" cy="638175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库客艺术中心</a:t>
            </a:r>
            <a:endParaRPr lang="zh-CN"/>
          </a:p>
        </p:txBody>
      </p:sp>
      <p:sp>
        <p:nvSpPr>
          <p:cNvPr id="186" name="推荐当前最热门的唱片、视频、艺术家、有声读物、厂牌、乐器"/>
          <p:cNvSpPr/>
          <p:nvPr/>
        </p:nvSpPr>
        <p:spPr>
          <a:xfrm>
            <a:off x="1634490" y="1855788"/>
            <a:ext cx="8540115" cy="37719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zh-CN" sz="2000">
                <a:latin typeface="微软雅黑" panose="020B0503020204020204" charset="-122"/>
                <a:ea typeface="微软雅黑" panose="020B0503020204020204" charset="-122"/>
              </a:rPr>
              <a:t>库客艺术中心由以下几个主要频道构成：</a:t>
            </a:r>
            <a:endParaRPr lang="zh-CN" altLang="zh-CN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88" name="pasted-image.pdf" descr="pasted-image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94119" y="252126"/>
            <a:ext cx="977901" cy="384748"/>
          </a:xfrm>
          <a:prstGeom prst="rect">
            <a:avLst/>
          </a:prstGeom>
          <a:ln w="3175">
            <a:miter lim="4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4421505" y="2628265"/>
            <a:ext cx="2844800" cy="377190"/>
          </a:xfrm>
          <a:prstGeom prst="rect">
            <a:avLst/>
          </a:prstGeom>
          <a:noFill/>
          <a:ln w="3175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none" lIns="25400" tIns="25400" rIns="25400" bIns="25400" numCol="1" spcCol="38100" rtlCol="0" anchor="t" forceAA="0">
            <a:spAutoFit/>
          </a:bodyPr>
          <a:lstStyle/>
          <a:p>
            <a:pPr algn="ctr"/>
            <a:r>
              <a:rPr lang="zh-CN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唱片频道（音频图书馆）</a:t>
            </a:r>
            <a:endParaRPr kumimoji="0" lang="zh-CN" altLang="en-US" sz="2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21505" y="3352800"/>
            <a:ext cx="2844800" cy="377190"/>
          </a:xfrm>
          <a:prstGeom prst="rect">
            <a:avLst/>
          </a:prstGeom>
          <a:noFill/>
          <a:ln w="3175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none" lIns="25400" tIns="25400" rIns="25400" bIns="25400" numCol="1" spcCol="38100" rtlCol="0" anchor="t" forceAA="0">
            <a:spAutoFit/>
          </a:bodyPr>
          <a:lstStyle/>
          <a:p>
            <a:pPr algn="ctr"/>
            <a:r>
              <a:rPr lang="zh-CN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视频频道（视频图书馆）</a:t>
            </a:r>
            <a:endParaRPr kumimoji="0" lang="zh-CN" altLang="en-US" sz="2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93995" y="4766945"/>
            <a:ext cx="1066800" cy="377190"/>
          </a:xfrm>
          <a:prstGeom prst="rect">
            <a:avLst/>
          </a:prstGeom>
          <a:noFill/>
          <a:ln w="3175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none" lIns="25400" tIns="25400" rIns="25400" bIns="25400" numCol="1" spcCol="38100" rtlCol="0" anchor="t" forceAA="0">
            <a:spAutoFit/>
          </a:bodyPr>
          <a:lstStyle/>
          <a:p>
            <a:pPr algn="ctr"/>
            <a:r>
              <a:rPr lang="zh-CN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库客剧院</a:t>
            </a:r>
            <a:endParaRPr kumimoji="0" lang="zh-CN" altLang="en-US" sz="2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31485" y="5467985"/>
            <a:ext cx="558800" cy="377190"/>
          </a:xfrm>
          <a:prstGeom prst="rect">
            <a:avLst/>
          </a:prstGeom>
          <a:noFill/>
          <a:ln w="3175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none" lIns="25400" tIns="25400" rIns="25400" bIns="25400" numCol="1" spcCol="38100" rtlCol="0" anchor="t" forceAA="0">
            <a:spAutoFit/>
          </a:bodyPr>
          <a:lstStyle/>
          <a:p>
            <a:pPr algn="ctr"/>
            <a:r>
              <a:rPr kumimoji="0" lang="zh-CN" altLang="en-US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乐谱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056505" y="4065905"/>
            <a:ext cx="1574800" cy="377190"/>
          </a:xfrm>
          <a:prstGeom prst="rect">
            <a:avLst/>
          </a:prstGeom>
          <a:noFill/>
          <a:ln w="3175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none" lIns="25400" tIns="25400" rIns="25400" bIns="25400" numCol="1" spcCol="38100" rtlCol="0" anchor="t" forceAA="0">
            <a:spAutoFit/>
          </a:bodyPr>
          <a:lstStyle/>
          <a:p>
            <a:pPr algn="ctr"/>
            <a:r>
              <a:rPr kumimoji="0" lang="zh-CN" altLang="en-US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有声读物频道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组 52 拷贝.png" descr="组 52 拷贝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9187"/>
            <a:ext cx="12192000" cy="5778576"/>
          </a:xfrm>
          <a:prstGeom prst="rect">
            <a:avLst/>
          </a:prstGeom>
          <a:ln w="3175">
            <a:miter lim="400000"/>
            <a:headEnd/>
            <a:tailEnd/>
          </a:ln>
        </p:spPr>
      </p:pic>
      <p:pic>
        <p:nvPicPr>
          <p:cNvPr id="480" name="组 52 拷贝.png" descr="组 52 拷贝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24854"/>
            <a:ext cx="12192000" cy="5778577"/>
          </a:xfrm>
          <a:prstGeom prst="rect">
            <a:avLst/>
          </a:prstGeom>
          <a:ln w="3175">
            <a:miter lim="400000"/>
            <a:headEnd/>
            <a:tailEnd/>
          </a:ln>
        </p:spPr>
      </p:pic>
      <p:sp>
        <p:nvSpPr>
          <p:cNvPr id="481" name="矩形"/>
          <p:cNvSpPr/>
          <p:nvPr/>
        </p:nvSpPr>
        <p:spPr>
          <a:xfrm>
            <a:off x="3035300" y="2419598"/>
            <a:ext cx="5704483" cy="2018804"/>
          </a:xfrm>
          <a:prstGeom prst="rect">
            <a:avLst/>
          </a:prstGeom>
          <a:solidFill>
            <a:srgbClr val="D5493A"/>
          </a:solidFill>
          <a:ln w="25400">
            <a:solidFill>
              <a:srgbClr val="D5493A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482" name="Thanks"/>
          <p:cNvSpPr/>
          <p:nvPr/>
        </p:nvSpPr>
        <p:spPr>
          <a:xfrm>
            <a:off x="2803326" y="1631950"/>
            <a:ext cx="2978548" cy="11303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6400" b="1">
                <a:solidFill>
                  <a:srgbClr val="D5493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Thanks</a:t>
            </a:r>
          </a:p>
        </p:txBody>
      </p:sp>
      <p:sp>
        <p:nvSpPr>
          <p:cNvPr id="483" name="KUKE邀您共赏经典音乐"/>
          <p:cNvSpPr/>
          <p:nvPr/>
        </p:nvSpPr>
        <p:spPr>
          <a:xfrm>
            <a:off x="3810986" y="2844800"/>
            <a:ext cx="4153111" cy="5588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30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KUKE邀您共赏经典音乐</a:t>
            </a:r>
          </a:p>
        </p:txBody>
      </p:sp>
      <p:sp>
        <p:nvSpPr>
          <p:cNvPr id="484" name="谢 谢 ！"/>
          <p:cNvSpPr/>
          <p:nvPr/>
        </p:nvSpPr>
        <p:spPr>
          <a:xfrm>
            <a:off x="5550940" y="3702050"/>
            <a:ext cx="876403" cy="3683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t>谢 谢 ！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成组"/>
          <p:cNvSpPr/>
          <p:nvPr/>
        </p:nvSpPr>
        <p:spPr>
          <a:xfrm>
            <a:off x="1526455" y="414176"/>
            <a:ext cx="2199979" cy="1441116"/>
          </a:xfrm>
          <a:prstGeom prst="rect">
            <a:avLst/>
          </a:prstGeom>
          <a:ln w="3175">
            <a:miter lim="400000"/>
          </a:ln>
        </p:spPr>
        <p:txBody>
          <a:bodyPr lIns="22859" tIns="22859" rIns="22859" bIns="22859"/>
          <a:lstStyle>
            <a:lvl1pPr algn="l" defTabSz="457200">
              <a:defRPr sz="1800">
                <a:solidFill>
                  <a:srgbClr val="A6AAA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网站结构介绍</a:t>
            </a:r>
          </a:p>
        </p:txBody>
      </p:sp>
      <p:sp>
        <p:nvSpPr>
          <p:cNvPr id="183" name="01"/>
          <p:cNvSpPr/>
          <p:nvPr/>
        </p:nvSpPr>
        <p:spPr>
          <a:xfrm>
            <a:off x="476148" y="431800"/>
            <a:ext cx="317704" cy="3302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1800">
                <a:solidFill>
                  <a:srgbClr val="A6AAA9"/>
                </a:solidFill>
              </a:defRPr>
            </a:lvl1pPr>
          </a:lstStyle>
          <a:p>
            <a:r>
              <a:t>01</a:t>
            </a:r>
          </a:p>
        </p:txBody>
      </p:sp>
      <p:sp>
        <p:nvSpPr>
          <p:cNvPr id="184" name="线条"/>
          <p:cNvSpPr/>
          <p:nvPr/>
        </p:nvSpPr>
        <p:spPr>
          <a:xfrm>
            <a:off x="822712" y="596900"/>
            <a:ext cx="576057" cy="0"/>
          </a:xfrm>
          <a:prstGeom prst="line">
            <a:avLst/>
          </a:prstGeom>
          <a:ln w="12700">
            <a:solidFill>
              <a:srgbClr val="AAADAC">
                <a:alpha val="5014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185" name="库客艺术中心"/>
          <p:cNvSpPr/>
          <p:nvPr/>
        </p:nvSpPr>
        <p:spPr>
          <a:xfrm>
            <a:off x="4241800" y="815647"/>
            <a:ext cx="3708400" cy="638175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库客艺术中心</a:t>
            </a:r>
            <a:r>
              <a:rPr lang="zh-CN"/>
              <a:t>首页</a:t>
            </a:r>
          </a:p>
        </p:txBody>
      </p:sp>
      <p:sp>
        <p:nvSpPr>
          <p:cNvPr id="186" name="推荐当前最热门的唱片、视频、艺术家、有声读物、厂牌、乐器"/>
          <p:cNvSpPr/>
          <p:nvPr/>
        </p:nvSpPr>
        <p:spPr>
          <a:xfrm>
            <a:off x="1634490" y="1607503"/>
            <a:ext cx="8540115" cy="873760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zh-CN">
                <a:ea typeface="宋体" panose="02010600030101010101" pitchFamily="2" charset="-122"/>
              </a:rPr>
              <a:t>库客艺术中心首页是整体内容的展示，</a:t>
            </a:r>
            <a:r>
              <a:rPr>
                <a:sym typeface="+mn-ea"/>
              </a:rPr>
              <a:t>进入网站可以看到当前</a:t>
            </a:r>
            <a:r>
              <a:rPr lang="zh-CN">
                <a:ea typeface="宋体" panose="02010600030101010101" pitchFamily="2" charset="-122"/>
                <a:sym typeface="+mn-ea"/>
              </a:rPr>
              <a:t>编辑推荐（轮播区），各频道内容的推荐：热播唱片</a:t>
            </a:r>
            <a:r>
              <a:rPr>
                <a:sym typeface="+mn-ea"/>
              </a:rPr>
              <a:t>、</a:t>
            </a:r>
            <a:r>
              <a:rPr lang="zh-CN">
                <a:ea typeface="宋体" panose="02010600030101010101" pitchFamily="2" charset="-122"/>
                <a:sym typeface="+mn-ea"/>
              </a:rPr>
              <a:t>艺术家、厂牌、</a:t>
            </a:r>
            <a:r>
              <a:rPr>
                <a:sym typeface="+mn-ea"/>
              </a:rPr>
              <a:t>乐器</a:t>
            </a:r>
            <a:r>
              <a:rPr lang="zh-CN">
                <a:ea typeface="宋体" panose="02010600030101010101" pitchFamily="2" charset="-122"/>
                <a:sym typeface="+mn-ea"/>
              </a:rPr>
              <a:t>、视频、有声读物</a:t>
            </a:r>
            <a:r>
              <a:rPr>
                <a:sym typeface="+mn-ea"/>
              </a:rPr>
              <a:t>等</a:t>
            </a:r>
          </a:p>
          <a:p>
            <a:endParaRPr/>
          </a:p>
        </p:txBody>
      </p:sp>
      <p:pic>
        <p:nvPicPr>
          <p:cNvPr id="188" name="pasted-image.pdf" descr="pasted-image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94119" y="252126"/>
            <a:ext cx="977901" cy="384748"/>
          </a:xfrm>
          <a:prstGeom prst="rect">
            <a:avLst/>
          </a:prstGeom>
          <a:ln w="3175">
            <a:miter lim="400000"/>
            <a:headEnd/>
            <a:tailEnd/>
          </a:ln>
        </p:spPr>
      </p:pic>
      <p:pic>
        <p:nvPicPr>
          <p:cNvPr id="189" name="pasted-image.png" descr="pasted-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3073" y="2988840"/>
            <a:ext cx="5050654" cy="2473300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90" name="pasted-image.png" descr="pasted-imag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23533" y="2988840"/>
            <a:ext cx="4250334" cy="2473300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成组"/>
          <p:cNvSpPr/>
          <p:nvPr/>
        </p:nvSpPr>
        <p:spPr>
          <a:xfrm>
            <a:off x="1412155" y="414176"/>
            <a:ext cx="2199979" cy="1441116"/>
          </a:xfrm>
          <a:prstGeom prst="rect">
            <a:avLst/>
          </a:prstGeom>
          <a:ln w="3175">
            <a:miter lim="400000"/>
          </a:ln>
        </p:spPr>
        <p:txBody>
          <a:bodyPr lIns="22859" tIns="22859" rIns="22859" bIns="22859"/>
          <a:lstStyle>
            <a:lvl1pPr algn="l" defTabSz="457200">
              <a:defRPr sz="1800">
                <a:solidFill>
                  <a:srgbClr val="A6AAA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网站结构介绍</a:t>
            </a:r>
          </a:p>
        </p:txBody>
      </p:sp>
      <p:sp>
        <p:nvSpPr>
          <p:cNvPr id="154" name="01"/>
          <p:cNvSpPr/>
          <p:nvPr/>
        </p:nvSpPr>
        <p:spPr>
          <a:xfrm>
            <a:off x="476148" y="431800"/>
            <a:ext cx="317704" cy="3302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1800">
                <a:solidFill>
                  <a:srgbClr val="A6AAA9"/>
                </a:solidFill>
              </a:defRPr>
            </a:lvl1pPr>
          </a:lstStyle>
          <a:p>
            <a:r>
              <a:t>01</a:t>
            </a:r>
          </a:p>
        </p:txBody>
      </p:sp>
      <p:sp>
        <p:nvSpPr>
          <p:cNvPr id="155" name="线条"/>
          <p:cNvSpPr/>
          <p:nvPr/>
        </p:nvSpPr>
        <p:spPr>
          <a:xfrm>
            <a:off x="822712" y="596900"/>
            <a:ext cx="576057" cy="0"/>
          </a:xfrm>
          <a:prstGeom prst="line">
            <a:avLst/>
          </a:prstGeom>
          <a:ln w="12700">
            <a:solidFill>
              <a:srgbClr val="AAADAC">
                <a:alpha val="5014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156" name="页面"/>
          <p:cNvSpPr/>
          <p:nvPr/>
        </p:nvSpPr>
        <p:spPr>
          <a:xfrm>
            <a:off x="4470401" y="815647"/>
            <a:ext cx="3251200" cy="638175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rPr lang="zh-CN"/>
              <a:t>首页结构：页头</a:t>
            </a:r>
          </a:p>
        </p:txBody>
      </p:sp>
      <p:sp>
        <p:nvSpPr>
          <p:cNvPr id="157" name="公司LOGO、搜索、消息、我的、库客会员"/>
          <p:cNvSpPr/>
          <p:nvPr/>
        </p:nvSpPr>
        <p:spPr>
          <a:xfrm>
            <a:off x="3879850" y="1678940"/>
            <a:ext cx="4432300" cy="325120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/>
          <a:p>
            <a:pPr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公司</a:t>
            </a:r>
            <a:r>
              <a: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LOGO</a:t>
            </a:r>
            <a:r>
              <a:t>、搜索、</a:t>
            </a:r>
            <a:r>
              <a:rPr lang="zh-CN">
                <a:ea typeface="宋体" panose="02010600030101010101" pitchFamily="2" charset="-122"/>
              </a:rPr>
              <a:t>登录</a:t>
            </a:r>
            <a:r>
              <a:rPr lang="en-US" altLang="zh-CN">
                <a:ea typeface="宋体" panose="02010600030101010101" pitchFamily="2" charset="-122"/>
              </a:rPr>
              <a:t>/</a:t>
            </a:r>
            <a:r>
              <a:rPr lang="zh-CN" altLang="en-US">
                <a:ea typeface="宋体" panose="02010600030101010101" pitchFamily="2" charset="-122"/>
              </a:rPr>
              <a:t>注册</a:t>
            </a:r>
            <a:r>
              <a:t>、库客会员</a:t>
            </a:r>
            <a:r>
              <a:rPr lang="zh-CN">
                <a:ea typeface="宋体" panose="02010600030101010101" pitchFamily="2" charset="-122"/>
              </a:rPr>
              <a:t>页</a:t>
            </a:r>
          </a:p>
        </p:txBody>
      </p:sp>
      <p:pic>
        <p:nvPicPr>
          <p:cNvPr id="158" name="pasted-image.pdf" descr="pasted-image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94119" y="252126"/>
            <a:ext cx="977901" cy="384748"/>
          </a:xfrm>
          <a:prstGeom prst="rect">
            <a:avLst/>
          </a:prstGeom>
          <a:ln w="3175">
            <a:miter lim="400000"/>
            <a:headEnd/>
            <a:tailEnd/>
          </a:ln>
        </p:spPr>
      </p:pic>
      <p:pic>
        <p:nvPicPr>
          <p:cNvPr id="159" name="屏幕快照 2017-04-25 上午10.29.41.png" descr="屏幕快照 2017-04-25 上午10.29.4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59255" y="2877709"/>
            <a:ext cx="6673490" cy="3623234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60" name="pasted-image.png" descr="pasted-imag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2367" y="2161349"/>
            <a:ext cx="9847266" cy="410303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61" name="线条"/>
          <p:cNvSpPr/>
          <p:nvPr/>
        </p:nvSpPr>
        <p:spPr>
          <a:xfrm flipV="1">
            <a:off x="2965337" y="2418365"/>
            <a:ext cx="570629" cy="79696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成组"/>
          <p:cNvSpPr/>
          <p:nvPr/>
        </p:nvSpPr>
        <p:spPr>
          <a:xfrm>
            <a:off x="1412155" y="414176"/>
            <a:ext cx="2199979" cy="1441116"/>
          </a:xfrm>
          <a:prstGeom prst="rect">
            <a:avLst/>
          </a:prstGeom>
          <a:ln w="3175">
            <a:miter lim="400000"/>
          </a:ln>
        </p:spPr>
        <p:txBody>
          <a:bodyPr lIns="22859" tIns="22859" rIns="22859" bIns="22859"/>
          <a:lstStyle>
            <a:lvl1pPr algn="l" defTabSz="457200">
              <a:defRPr sz="1800">
                <a:solidFill>
                  <a:srgbClr val="A6AAA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网站结构介绍</a:t>
            </a:r>
          </a:p>
        </p:txBody>
      </p:sp>
      <p:sp>
        <p:nvSpPr>
          <p:cNvPr id="164" name="01"/>
          <p:cNvSpPr/>
          <p:nvPr/>
        </p:nvSpPr>
        <p:spPr>
          <a:xfrm>
            <a:off x="476148" y="431800"/>
            <a:ext cx="317704" cy="3302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1800">
                <a:solidFill>
                  <a:srgbClr val="A6AAA9"/>
                </a:solidFill>
              </a:defRPr>
            </a:lvl1pPr>
          </a:lstStyle>
          <a:p>
            <a:r>
              <a:t>01</a:t>
            </a:r>
          </a:p>
        </p:txBody>
      </p:sp>
      <p:sp>
        <p:nvSpPr>
          <p:cNvPr id="165" name="线条"/>
          <p:cNvSpPr/>
          <p:nvPr/>
        </p:nvSpPr>
        <p:spPr>
          <a:xfrm>
            <a:off x="822712" y="596900"/>
            <a:ext cx="576057" cy="0"/>
          </a:xfrm>
          <a:prstGeom prst="line">
            <a:avLst/>
          </a:prstGeom>
          <a:ln w="12700">
            <a:solidFill>
              <a:srgbClr val="AAADAC">
                <a:alpha val="5014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166" name="导航"/>
          <p:cNvSpPr/>
          <p:nvPr/>
        </p:nvSpPr>
        <p:spPr>
          <a:xfrm>
            <a:off x="3119755" y="815340"/>
            <a:ext cx="5596890" cy="638175"/>
          </a:xfrm>
          <a:prstGeom prst="rect">
            <a:avLst/>
          </a:prstGeom>
          <a:ln w="3175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>
              <a:defRPr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ctr"/>
            <a:r>
              <a:rPr lang="zh-CN">
                <a:sym typeface="+mn-ea"/>
              </a:rPr>
              <a:t>首页结构</a:t>
            </a:r>
            <a:r>
              <a:rPr lang="zh-CN"/>
              <a:t>：主</a:t>
            </a:r>
            <a:r>
              <a:t>导航</a:t>
            </a:r>
          </a:p>
        </p:txBody>
      </p:sp>
      <p:sp>
        <p:nvSpPr>
          <p:cNvPr id="167" name="库客艺术中心、唱片、视频、剧院、有声读物、乐谱、APP下载"/>
          <p:cNvSpPr/>
          <p:nvPr/>
        </p:nvSpPr>
        <p:spPr>
          <a:xfrm>
            <a:off x="2863738" y="1657350"/>
            <a:ext cx="6464524" cy="3683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库客艺术中心、唱片、视频、剧院、有声读物、乐谱、APP下载</a:t>
            </a:r>
          </a:p>
        </p:txBody>
      </p:sp>
      <p:pic>
        <p:nvPicPr>
          <p:cNvPr id="168" name="pasted-image.pdf" descr="pasted-image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1275" y="2139236"/>
            <a:ext cx="8991601" cy="558801"/>
          </a:xfrm>
          <a:prstGeom prst="rect">
            <a:avLst/>
          </a:prstGeom>
          <a:ln w="3175">
            <a:miter lim="400000"/>
            <a:headEnd/>
            <a:tailEnd/>
          </a:ln>
        </p:spPr>
      </p:pic>
      <p:sp>
        <p:nvSpPr>
          <p:cNvPr id="169" name="线条"/>
          <p:cNvSpPr/>
          <p:nvPr/>
        </p:nvSpPr>
        <p:spPr>
          <a:xfrm flipV="1">
            <a:off x="2965337" y="2418365"/>
            <a:ext cx="570629" cy="79696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pic>
        <p:nvPicPr>
          <p:cNvPr id="170" name="pasted-image.pdf" descr="pasted-image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94119" y="252126"/>
            <a:ext cx="977901" cy="384748"/>
          </a:xfrm>
          <a:prstGeom prst="rect">
            <a:avLst/>
          </a:prstGeom>
          <a:ln w="3175">
            <a:miter lim="400000"/>
            <a:headEnd/>
            <a:tailEnd/>
          </a:ln>
        </p:spPr>
      </p:pic>
      <p:pic>
        <p:nvPicPr>
          <p:cNvPr id="171" name="屏幕快照 2017-04-25 上午10.29.41.png" descr="屏幕快照 2017-04-25 上午10.29.4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70330" y="2981981"/>
            <a:ext cx="6673491" cy="3623234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成组"/>
          <p:cNvSpPr/>
          <p:nvPr/>
        </p:nvSpPr>
        <p:spPr>
          <a:xfrm>
            <a:off x="2313855" y="3195476"/>
            <a:ext cx="2199979" cy="1441116"/>
          </a:xfrm>
          <a:prstGeom prst="rect">
            <a:avLst/>
          </a:prstGeom>
          <a:ln w="3175">
            <a:miter lim="400000"/>
          </a:ln>
        </p:spPr>
        <p:txBody>
          <a:bodyPr lIns="22859" tIns="22859" rIns="22859" bIns="22859"/>
          <a:lstStyle>
            <a:lvl1pPr algn="l" defTabSz="457200">
              <a:defRPr sz="1800">
                <a:solidFill>
                  <a:srgbClr val="A6AAA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网站结构介绍</a:t>
            </a:r>
          </a:p>
        </p:txBody>
      </p:sp>
      <p:sp>
        <p:nvSpPr>
          <p:cNvPr id="174" name="01"/>
          <p:cNvSpPr/>
          <p:nvPr/>
        </p:nvSpPr>
        <p:spPr>
          <a:xfrm>
            <a:off x="476148" y="431800"/>
            <a:ext cx="317704" cy="3302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1800">
                <a:solidFill>
                  <a:srgbClr val="A6AAA9"/>
                </a:solidFill>
              </a:defRPr>
            </a:lvl1pPr>
          </a:lstStyle>
          <a:p>
            <a:r>
              <a:t>01</a:t>
            </a:r>
          </a:p>
        </p:txBody>
      </p:sp>
      <p:sp>
        <p:nvSpPr>
          <p:cNvPr id="175" name="线条"/>
          <p:cNvSpPr/>
          <p:nvPr/>
        </p:nvSpPr>
        <p:spPr>
          <a:xfrm>
            <a:off x="822712" y="596900"/>
            <a:ext cx="576057" cy="0"/>
          </a:xfrm>
          <a:prstGeom prst="line">
            <a:avLst/>
          </a:prstGeom>
          <a:ln w="12700">
            <a:solidFill>
              <a:srgbClr val="AAADAC">
                <a:alpha val="5014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176" name="页尾"/>
          <p:cNvSpPr/>
          <p:nvPr/>
        </p:nvSpPr>
        <p:spPr>
          <a:xfrm>
            <a:off x="4470401" y="815647"/>
            <a:ext cx="3251200" cy="638175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ctr"/>
            <a:r>
              <a:rPr lang="zh-CN">
                <a:sym typeface="+mn-ea"/>
              </a:rPr>
              <a:t>首页结构：</a:t>
            </a:r>
            <a:r>
              <a:t>页尾</a:t>
            </a:r>
          </a:p>
        </p:txBody>
      </p:sp>
      <p:sp>
        <p:nvSpPr>
          <p:cNvPr id="177" name="各种官网证件信息"/>
          <p:cNvSpPr/>
          <p:nvPr/>
        </p:nvSpPr>
        <p:spPr>
          <a:xfrm>
            <a:off x="5149849" y="1657350"/>
            <a:ext cx="1892301" cy="3683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各种官网证件信息</a:t>
            </a:r>
          </a:p>
        </p:txBody>
      </p:sp>
      <p:pic>
        <p:nvPicPr>
          <p:cNvPr id="178" name="pasted-image.pdf" descr="pasted-image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94119" y="252126"/>
            <a:ext cx="977901" cy="384748"/>
          </a:xfrm>
          <a:prstGeom prst="rect">
            <a:avLst/>
          </a:prstGeom>
          <a:ln w="3175">
            <a:miter lim="400000"/>
            <a:headEnd/>
            <a:tailEnd/>
          </a:ln>
        </p:spPr>
      </p:pic>
      <p:sp>
        <p:nvSpPr>
          <p:cNvPr id="179" name="成组"/>
          <p:cNvSpPr/>
          <p:nvPr/>
        </p:nvSpPr>
        <p:spPr>
          <a:xfrm>
            <a:off x="1412155" y="414176"/>
            <a:ext cx="2199979" cy="1441116"/>
          </a:xfrm>
          <a:prstGeom prst="rect">
            <a:avLst/>
          </a:prstGeom>
          <a:ln w="3175">
            <a:miter lim="400000"/>
          </a:ln>
        </p:spPr>
        <p:txBody>
          <a:bodyPr lIns="22859" tIns="22859" rIns="22859" bIns="22859"/>
          <a:lstStyle>
            <a:lvl1pPr algn="l" defTabSz="457200">
              <a:defRPr sz="1800">
                <a:solidFill>
                  <a:srgbClr val="A6AAA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网站结构介绍</a:t>
            </a:r>
          </a:p>
        </p:txBody>
      </p:sp>
      <p:pic>
        <p:nvPicPr>
          <p:cNvPr id="180" name="pasted-image.png" descr="pasted-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3924" y="2449416"/>
            <a:ext cx="8675552" cy="2933237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asted-image.png" descr="pasted-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202" y="3189636"/>
            <a:ext cx="5964639" cy="2927170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93" name="成组"/>
          <p:cNvSpPr/>
          <p:nvPr/>
        </p:nvSpPr>
        <p:spPr>
          <a:xfrm>
            <a:off x="1513120" y="431956"/>
            <a:ext cx="2199979" cy="1441116"/>
          </a:xfrm>
          <a:prstGeom prst="rect">
            <a:avLst/>
          </a:prstGeom>
          <a:ln w="3175">
            <a:miter lim="400000"/>
          </a:ln>
        </p:spPr>
        <p:txBody>
          <a:bodyPr lIns="22859" tIns="22859" rIns="22859" bIns="22859"/>
          <a:lstStyle>
            <a:lvl1pPr algn="l" defTabSz="457200">
              <a:defRPr sz="1800">
                <a:solidFill>
                  <a:srgbClr val="A6AAA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网站结构介绍</a:t>
            </a:r>
          </a:p>
        </p:txBody>
      </p:sp>
      <p:sp>
        <p:nvSpPr>
          <p:cNvPr id="194" name="01"/>
          <p:cNvSpPr/>
          <p:nvPr/>
        </p:nvSpPr>
        <p:spPr>
          <a:xfrm>
            <a:off x="476148" y="431800"/>
            <a:ext cx="317704" cy="330201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1800">
                <a:solidFill>
                  <a:srgbClr val="A6AAA9"/>
                </a:solidFill>
              </a:defRPr>
            </a:lvl1pPr>
          </a:lstStyle>
          <a:p>
            <a:r>
              <a:t>01</a:t>
            </a:r>
          </a:p>
        </p:txBody>
      </p:sp>
      <p:sp>
        <p:nvSpPr>
          <p:cNvPr id="195" name="线条"/>
          <p:cNvSpPr/>
          <p:nvPr/>
        </p:nvSpPr>
        <p:spPr>
          <a:xfrm>
            <a:off x="822712" y="596900"/>
            <a:ext cx="576057" cy="0"/>
          </a:xfrm>
          <a:prstGeom prst="line">
            <a:avLst/>
          </a:prstGeom>
          <a:ln w="12700">
            <a:solidFill>
              <a:srgbClr val="AAADAC">
                <a:alpha val="5014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1600"/>
            </a:pPr>
            <a:endParaRPr/>
          </a:p>
        </p:txBody>
      </p:sp>
      <p:sp>
        <p:nvSpPr>
          <p:cNvPr id="196" name="唱片"/>
          <p:cNvSpPr/>
          <p:nvPr/>
        </p:nvSpPr>
        <p:spPr>
          <a:xfrm>
            <a:off x="5156201" y="672137"/>
            <a:ext cx="1879600" cy="638175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唱片</a:t>
            </a:r>
            <a:r>
              <a:rPr lang="zh-CN"/>
              <a:t>频道</a:t>
            </a:r>
          </a:p>
        </p:txBody>
      </p:sp>
      <p:sp>
        <p:nvSpPr>
          <p:cNvPr id="197" name="音乐时期、艺术家、厂牌、乐器、体裁等方式进行筛选便捷筛选、快速查找，您想要的应有尽有"/>
          <p:cNvSpPr/>
          <p:nvPr/>
        </p:nvSpPr>
        <p:spPr>
          <a:xfrm>
            <a:off x="1895474" y="1398270"/>
            <a:ext cx="9626600" cy="599440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/>
            <a:r>
              <a:rPr lang="zh-CN">
                <a:ea typeface="宋体" panose="02010600030101010101" pitchFamily="2" charset="-122"/>
              </a:rPr>
              <a:t>唱片频道拥有海量唱片资源，其中包含</a:t>
            </a:r>
            <a:r>
              <a:rPr lang="en-US" altLang="zh-CN">
                <a:ea typeface="宋体" panose="02010600030101010101" pitchFamily="2" charset="-122"/>
              </a:rPr>
              <a:t>3</a:t>
            </a:r>
            <a:r>
              <a:rPr lang="zh-CN" altLang="en-US">
                <a:ea typeface="宋体" panose="02010600030101010101" pitchFamily="2" charset="-122"/>
              </a:rPr>
              <a:t>万位艺术家、</a:t>
            </a:r>
            <a:r>
              <a:rPr lang="en-US" altLang="zh-CN">
                <a:ea typeface="宋体" panose="02010600030101010101" pitchFamily="2" charset="-122"/>
              </a:rPr>
              <a:t>100</a:t>
            </a:r>
            <a:r>
              <a:rPr lang="zh-CN" altLang="en-US">
                <a:ea typeface="宋体" panose="02010600030101010101" pitchFamily="2" charset="-122"/>
              </a:rPr>
              <a:t>余种乐器，并且涵盖共</a:t>
            </a:r>
            <a:r>
              <a:rPr lang="en-US" altLang="zh-CN">
                <a:ea typeface="宋体" panose="02010600030101010101" pitchFamily="2" charset="-122"/>
              </a:rPr>
              <a:t>130</a:t>
            </a:r>
            <a:r>
              <a:rPr lang="zh-CN" altLang="en-US">
                <a:ea typeface="宋体" panose="02010600030101010101" pitchFamily="2" charset="-122"/>
              </a:rPr>
              <a:t>万首曲目；</a:t>
            </a:r>
          </a:p>
          <a:p>
            <a:pPr algn="l"/>
            <a:r>
              <a:rPr lang="zh-CN">
                <a:ea typeface="宋体" panose="02010600030101010101" pitchFamily="2" charset="-122"/>
                <a:sym typeface="+mn-ea"/>
              </a:rPr>
              <a:t>专业的分类方式，通过唱片频道分类导航，可直接到达对应的子分类页面。</a:t>
            </a:r>
            <a:endParaRPr lang="zh-CN" altLang="en-US">
              <a:ea typeface="宋体" panose="02010600030101010101" pitchFamily="2" charset="-122"/>
            </a:endParaRPr>
          </a:p>
        </p:txBody>
      </p:sp>
      <p:pic>
        <p:nvPicPr>
          <p:cNvPr id="198" name="pasted-image.pdf" descr="pasted-image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94119" y="252126"/>
            <a:ext cx="977901" cy="384748"/>
          </a:xfrm>
          <a:prstGeom prst="rect">
            <a:avLst/>
          </a:prstGeom>
          <a:ln w="3175">
            <a:miter lim="400000"/>
            <a:headEnd/>
            <a:tailEnd/>
          </a:ln>
        </p:spPr>
      </p:pic>
      <p:pic>
        <p:nvPicPr>
          <p:cNvPr id="199" name="pasted-image.png" descr="pasted-imag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45435" y="2367925"/>
            <a:ext cx="7020989" cy="4130654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12700" dist="127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25400" tIns="25400" rIns="25400" bIns="25400" numCol="1" spcCol="38100" rtlCol="0" anchor="ctr">
        <a:spAutoFit/>
      </a:bodyPr>
      <a:lstStyle>
        <a:defPPr marL="0" marR="0" indent="0" algn="ctr" defTabSz="41275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3175" cap="flat">
          <a:noFill/>
          <a:miter lim="400000"/>
        </a:ln>
      </a:spPr>
      <a:bodyPr rot="0" spcFirstLastPara="1" vertOverflow="overflow" horzOverflow="overflow" vert="horz" wrap="square" lIns="25400" tIns="25400" rIns="25400" bIns="25400" numCol="1" spcCol="38100" rtlCol="0" anchor="ctr">
        <a:spAutoFit/>
      </a:bodyPr>
      <a:lstStyle>
        <a:defPPr marL="0" marR="0" indent="0" algn="ctr" defTabSz="41275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12700" dist="127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25400" tIns="25400" rIns="25400" bIns="25400" numCol="1" spcCol="38100" rtlCol="0" anchor="ctr">
        <a:spAutoFit/>
      </a:bodyPr>
      <a:lstStyle>
        <a:defPPr marL="0" marR="0" indent="0" algn="ctr" defTabSz="41275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3175" cap="flat">
          <a:noFill/>
          <a:miter lim="400000"/>
        </a:ln>
      </a:spPr>
      <a:bodyPr rot="0" spcFirstLastPara="1" vertOverflow="overflow" horzOverflow="overflow" vert="horz" wrap="square" lIns="25400" tIns="25400" rIns="25400" bIns="25400" numCol="1" spcCol="38100" rtlCol="0" anchor="ctr">
        <a:spAutoFit/>
      </a:bodyPr>
      <a:lstStyle>
        <a:defPPr marL="0" marR="0" indent="0" algn="ctr" defTabSz="41275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3585F"/>
    </a:dk2>
    <a:lt2>
      <a:srgbClr val="DCDEE0"/>
    </a:lt2>
    <a:accent1>
      <a:srgbClr val="0365C0"/>
    </a:accent1>
    <a:accent2>
      <a:srgbClr val="00882B"/>
    </a:accent2>
    <a:accent3>
      <a:srgbClr val="DCBD23"/>
    </a:accent3>
    <a:accent4>
      <a:srgbClr val="DE6A10"/>
    </a:accent4>
    <a:accent5>
      <a:srgbClr val="C82506"/>
    </a:accent5>
    <a:accent6>
      <a:srgbClr val="773F9B"/>
    </a:accent6>
    <a:hlink>
      <a:srgbClr val="0000FF"/>
    </a:hlink>
    <a:folHlink>
      <a:srgbClr val="FF00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1491</Words>
  <Application>Microsoft Office PowerPoint</Application>
  <PresentationFormat>自定义</PresentationFormat>
  <Paragraphs>248</Paragraphs>
  <Slides>40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41" baseType="lpstr">
      <vt:lpstr>White</vt:lpstr>
      <vt:lpstr>走进库客 享受音乐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走进库客_x000d_享受音乐</dc:title>
  <dc:creator/>
  <cp:lastModifiedBy>hanbo</cp:lastModifiedBy>
  <cp:revision>37</cp:revision>
  <dcterms:created xsi:type="dcterms:W3CDTF">2017-04-25T08:02:00Z</dcterms:created>
  <dcterms:modified xsi:type="dcterms:W3CDTF">2018-03-13T01:51:14Z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2052-10.1.0.6393</vt:lpwstr>
  </property>
</Properties>
</file>